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70" r:id="rId2"/>
  </p:sldMasterIdLst>
  <p:notesMasterIdLst>
    <p:notesMasterId r:id="rId24"/>
  </p:notesMasterIdLst>
  <p:sldIdLst>
    <p:sldId id="279" r:id="rId3"/>
    <p:sldId id="328" r:id="rId4"/>
    <p:sldId id="329" r:id="rId5"/>
    <p:sldId id="330" r:id="rId6"/>
    <p:sldId id="349" r:id="rId7"/>
    <p:sldId id="293" r:id="rId8"/>
    <p:sldId id="334" r:id="rId9"/>
    <p:sldId id="335" r:id="rId10"/>
    <p:sldId id="337" r:id="rId11"/>
    <p:sldId id="336" r:id="rId12"/>
    <p:sldId id="338" r:id="rId13"/>
    <p:sldId id="339" r:id="rId14"/>
    <p:sldId id="340" r:id="rId15"/>
    <p:sldId id="341" r:id="rId16"/>
    <p:sldId id="342" r:id="rId17"/>
    <p:sldId id="343" r:id="rId18"/>
    <p:sldId id="345" r:id="rId19"/>
    <p:sldId id="346" r:id="rId20"/>
    <p:sldId id="347" r:id="rId21"/>
    <p:sldId id="348" r:id="rId22"/>
    <p:sldId id="32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ftKFd2hLi8FTMpByLBGk6QV7H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1CA"/>
    <a:srgbClr val="961A49"/>
    <a:srgbClr val="FFC20E"/>
    <a:srgbClr val="6B1E74"/>
    <a:srgbClr val="F26A21"/>
    <a:srgbClr val="E2231A"/>
    <a:srgbClr val="00833E"/>
    <a:srgbClr val="384E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647751-6E84-453B-9742-C71CF6C8FB2F}">
  <a:tblStyle styleId="{32647751-6E84-453B-9742-C71CF6C8FB2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75114" autoAdjust="0"/>
  </p:normalViewPr>
  <p:slideViewPr>
    <p:cSldViewPr snapToGrid="0">
      <p:cViewPr varScale="1">
        <p:scale>
          <a:sx n="60" d="100"/>
          <a:sy n="60" d="100"/>
        </p:scale>
        <p:origin x="848" y="48"/>
      </p:cViewPr>
      <p:guideLst>
        <p:guide orient="horz" pos="2160"/>
        <p:guide pos="3840"/>
      </p:guideLst>
    </p:cSldViewPr>
  </p:slideViewPr>
  <p:notesTextViewPr>
    <p:cViewPr>
      <p:scale>
        <a:sx n="1" d="1"/>
        <a:sy n="1" d="1"/>
      </p:scale>
      <p:origin x="0" y="-15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95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cuanto a los programas de atención, el 100% de los municipios consultados, muchos de ellos Ciudades Amigas de la Infancia, disponen de programas básicos de atención específicos, lo cual se traduce en una base de recursos destinados a la educación familiar, educación de calle, atención psicológica, programas grupales, </a:t>
            </a:r>
            <a:r>
              <a:rPr lang="es-ES" dirty="0" err="1" smtClean="0"/>
              <a:t>parentalidad</a:t>
            </a:r>
            <a:r>
              <a:rPr lang="es-ES" dirty="0" smtClean="0"/>
              <a:t> positiva, etc. </a:t>
            </a:r>
          </a:p>
          <a:p>
            <a:r>
              <a:rPr lang="es-ES" dirty="0" smtClean="0"/>
              <a:t>Estos programas están muy asentados e implantados, y son conocidos en general por el resto de sistemas, tales como el sistema educativo o sanitario. Están muy focalizados a situaciones de desprotección familiar importante y se encuentran en cierta medida saturados, pues atienden casos con niveles de gravedad moderada o grave, mientras que se delegan las situaciones de menor gravedad a entidades del tercer sector. </a:t>
            </a:r>
          </a:p>
          <a:p>
            <a:r>
              <a:rPr lang="es-ES" dirty="0" smtClean="0"/>
              <a:t>Sin embargo, cabe decir que muy pocos de estos programas aportan datos detallados del impacto de la atención que se presta, lo que dificulta la realización de un análisis cuantitativo con datos actualizados, coherentes y con criterios comunes. Los programas de atención son implementados directamente por personal de la administración pública, o bien mediante un modelo combinado en convenio o a través de subvenciones con entidades del tercer sector</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10</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784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Hay una sólida red de organizaciones del tercer sector que atiende a situaciones de violencia contra la infancia. Los programas y actuaciones que realizan no se incluyen en el concepto de programas para la atención a niñas, niños y adolescentes. Asimismo, las actividades de ocio educativo y deporte quedan fuera de esta óptica de programas básicos, de los protocolos y de las coordinaciones, aunque en la práctica haya relaciones con ellos. Sin embargo, no se conciben como recursos básicos preventivos o de complementación a la intervención</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11</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245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Únicamente 9 de las 91 personas consultadas (un 10%) afirma tener un sistema riguroso de evaluación. Dentro de estas afirmaciones la mayor parte especifica que esa evaluación rigurosa es de algún programa, pero no de la globalidad de las actuaciones. Se constatan brechas generalizadas en relación con los sistemas de evaluación de los programas de atención de la infancia y la adolescencia. Estas brechas se relacionan con la falta de tiempos, recursos y de una cultura de la evaluación. Para ello, se necesitan personas, otros organismos implicados, recursos y herramientas específicas</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12</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81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recursos y esfuerzos actualmente están claramente enfocados a las actuaciones reparadoras o restauradoras (63,93, valor próximo al polo “100”) y se entiende muy claramente que debería de realizarse un giro hacia estrategias de sensibilización, creación de contextos seguros, prevención y detección precoz (35,15 valor próximo al polo “0”).</a:t>
            </a:r>
          </a:p>
          <a:p>
            <a:r>
              <a:rPr lang="es-ES" dirty="0" smtClean="0"/>
              <a:t>Analizando los datos recogidos, se constata que el sistema ha respondido tradicionalmente a la atención urgente de las situaciones de desprotección o atención a infancia vulnerada/ vulnerable, pero se considera que eso ya está superado. Quizás haya que consolidarlo, pero se apunta de manera generalizada a que ahora hay que complementar ese sistema con programas más sólidos y organizados, con un enfoque preventivo y orientados a la identificación temprana de la violencia</a:t>
            </a:r>
            <a:endParaRPr lang="es-ES" sz="1200" b="0" i="0" u="none" strike="noStrike" cap="none" dirty="0" smtClean="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13</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7441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Todas las comunidades donde se ha realizado la muestra tienen protocolos oficiales para la notificación y proceso de atención ante situaciones de violencia hacia niños y niñas. Esos protocolos están extendidos a diferentes ámbitos y sectores, incluyendo los servicios sociales, educativos, sanitarios, y policial. Éste es el conocimiento de protocolos por sectores</a:t>
            </a:r>
            <a:endParaRPr lang="es-ES" sz="1200" b="0" i="0" u="none" strike="noStrike" cap="none" dirty="0" smtClean="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14</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641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Todas las comunidades donde se ha realizado la muestra tienen protocolos oficiales para la notificación y proceso de atención ante situaciones de violencia hacia niños y niñas. Esos protocolos están extendidos a diferentes ámbitos y sectores, incluyendo los servicios sociales, educativos, sanitarios, y policial. Éste es el conocimiento de protocolos por sectores</a:t>
            </a:r>
            <a:endParaRPr lang="es-ES" sz="1200" b="0" i="0" u="none" strike="noStrike" cap="none" dirty="0" smtClean="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15</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07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Diferencias importantes por comunidades en cuanto a la percepción</a:t>
            </a:r>
            <a:r>
              <a:rPr lang="es-ES" baseline="0" dirty="0" smtClean="0"/>
              <a:t> de la utilidad de los protocolos existentes</a:t>
            </a:r>
          </a:p>
          <a:p>
            <a:endParaRPr lang="es-ES" sz="1200" b="0" i="0" u="none" strike="noStrike" cap="none" dirty="0" smtClean="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16</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21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mayoría de las personas consultadas dan mucho valor al esfuerzo legislativo, sin el cual no se puede mejorar el sistema. En efecto, se han desarrollado leyes y reglamentos, normas y protocolos que han servido para organizar mejor el creciente número de servicios y de recursos. Las personas consultadas apuntan que la aprobación de la LOPIVI requiere una reglamentación pertinente y obliga a hacer ajustes en los diferentes marcos autonómicos para hacer efectivas sus orientaciones. Sin embargo, también muestran muchas veces escepticismo y dudas sobre el impacto de estos instrumentos en la realidad. Porque para que la ley sea efectiva, hace falta que haya recursos que la acompañen y también métodos y programas concreten lo que se busca. Faltan más recursos, pero también hay que agrupar las estrategias y no fragmentar los programas.</a:t>
            </a:r>
          </a:p>
          <a:p>
            <a:r>
              <a:rPr lang="es-ES" dirty="0" smtClean="0"/>
              <a:t>Las leyes deben de marcar el camino y las aspiraciones de la sociedad con respecto a la infancia, y marcar sus obligaciones con respecto de esta. Escribir en un papel algo no es garantía de su cumplimiento; así que habrá que dedicar más energía en experimentar y en fijar métodos, en evaluarlos, y en general, en tener más capacidad de creación, de probar y de errar. Eso sí, con alianzas, caminando de la mano para no asumir riesgos de manera individual.</a:t>
            </a:r>
          </a:p>
          <a:p>
            <a:r>
              <a:rPr lang="es-ES" dirty="0" smtClean="0"/>
              <a:t>Observamos además que existen preocupaciones crecientes en el sector como consecuencia de la complejidad de la sociedad, del desarrollo de instrumentos de control ciudadano y de la medición de la satisfacción de las personas “usuarias”. Todos estos avances son muy positivos, pero obligan a cambiar algunas cosas. En esta complejidad, existe desgaste en los profesionales que trabajan por el bienestar y el cuidado de las niñas, niños y adolescentes. </a:t>
            </a:r>
          </a:p>
          <a:p>
            <a:r>
              <a:rPr lang="es-ES" dirty="0" smtClean="0"/>
              <a:t>Las personas que desarrollan su labor en directo con la infancia que ha sufrido violencia demandan ser cuidadas. En las diferentes comunidades hay coincidencia en señalar que se acumulan los informes, los procedimientos administrativos y las evaluaciones, todo ello necesario, pero en el momento actual es pertinente hacer una revisión, no para crear más sino para racionalizarlos, simplificarlos y facilitarlos haciéndolos más eficientes.</a:t>
            </a:r>
          </a:p>
          <a:p>
            <a:endParaRPr lang="es-ES" dirty="0" smtClean="0"/>
          </a:p>
          <a:p>
            <a:r>
              <a:rPr lang="es-ES" dirty="0" smtClean="0"/>
              <a:t>Ámbitos: También escuchamos una diversidad de voces que se corresponden con las distintas culturas profesionales. Así, un mismo concepto cobra diferentes texturas en función de quién lo diga (su formación) y desde qué ámbito de trabajo (salud, educación, justicia, servicios sociales, otros). Esta riqueza se convierte muchas veces en un freno, dificultando el diálogo creativo. Cada ámbito de trabajo “gestiona” una parte distinta de los individuos y de la sociedad (la formación, la salud, la solidaridad, otros) pero resulta difícil articular la ayuda. Se insiste en la necesidad de agruparse y de trabajar de manera interrelacionada, colocando a la persona en el centro.</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17</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9530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disposición de un programa de detección e intervención precoz es considerada la prioridad número 1 en el conjunto de estrategias y programas a impulsar en el futuro en las diferentes localidades. </a:t>
            </a:r>
            <a:r>
              <a:rPr lang="es-ES" dirty="0" smtClean="0"/>
              <a:t>Se considera muy importante impulsar programas transversales y sistemáticos de detección precoz que ayuden a identificar sufrimientos no tan evidentes, más ocultos, cuando estos se empiezan a manifestar, cuando son más fáciles de abordar y tienen mejor pronóstico. La detección tiene que ir acompañada de una respuesta igualmente rápida, a ser posible en los propios contextos naturales, en los recursos de primer nivel y por parte de las personas que ya tienen relación y vínculo. Estas personas que acompañan deberían de estar apoyadas, formadas, orientadas y/o asesoradas por equipos más especializados que hagan “pedagogía” de la detección y la atención temprana. La detección y atención precoz debe evitar medidas más duras y establecer estrategias que no supongan desarraigo.</a:t>
            </a:r>
          </a:p>
          <a:p>
            <a:r>
              <a:rPr lang="es-ES" dirty="0" smtClean="0"/>
              <a:t>Unido a esto sería fundamental ofrecer atención psicológica precoz sin esperar la aparición de situaciones graves. Una atención individual y grupal, que aporte asesoramiento, que recoja y contenga. Que oriente, sin </a:t>
            </a:r>
            <a:r>
              <a:rPr lang="es-ES" dirty="0" err="1" smtClean="0"/>
              <a:t>patologizar</a:t>
            </a:r>
            <a:r>
              <a:rPr lang="es-ES" dirty="0" smtClean="0"/>
              <a:t>, como una higiene emocional que ayude a los niños, niñas y adolescentes (y a sus familias) a atravesar de manera positiva sus crisis vitales</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18</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777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Definir políticas de infancia generales y transversales, no reducirlas a una infancia dañada o con necesidades socioeconómicas. </a:t>
            </a:r>
          </a:p>
          <a:p>
            <a:r>
              <a:rPr lang="es-ES" dirty="0" smtClean="0"/>
              <a:t>En algunas comunidades se señala que hay que revisar los sistemas de acogimiento, al mismo tiempo que sería oportuno diseñar programas experimentales que ocupen el gran salto existente entre la atención para la complementación a las familias (generalmente apoyos socioeducativos y psicosociales a las mismas) y los recursos o programas alternativos a las familias biológicas. La atención ofrecida para mantener a niños y niñas con sus progenitores, en el mejor de los casos se ve reducida a una pequeña cantidad de horas semanales de apoyo, sabiendo que esa complementación y acompañamiento requeriría de mayor intensidad. Desde la premisa de que el mejor dispositivo profesional no puede ofrecer ni sustituir aspectos que únicamente se encuentran en la propia familia y el propio derecho a tener una familia, el sistema debería de esforzarse en imaginar recursos intermedios.</a:t>
            </a:r>
          </a:p>
          <a:p>
            <a:r>
              <a:rPr lang="es-ES" dirty="0" smtClean="0"/>
              <a:t>Se reclama mayor atención psicológica especializada en situaciones de riesgo o de daño grave (A.S.I., maltrato físico o psicológico grave, etc.) para reparar el daño, en la medida de lo posible combinándola con procesos de terapia grupales y con actividades socioeducativas paralelas de reconexión con la comunidad</a:t>
            </a:r>
          </a:p>
          <a:p>
            <a:r>
              <a:rPr lang="es-ES" dirty="0" smtClean="0"/>
              <a:t>La respuesta sanitaria en el campo de la salud mental debiera de equipararse a la dada para la salud física. En la actualidad se ve totalmente insuficiente y en cierta medida poco adaptada la respuesta de los sistemas sanitarios autonómicos a los problemas crecientes de salud mental en infancia.</a:t>
            </a:r>
          </a:p>
          <a:p>
            <a:r>
              <a:rPr lang="es-ES" dirty="0" smtClean="0"/>
              <a:t>No se puede tender a la especialización total, a la idea de que a cada problema le corresponde un tratamiento específico. Pero los equipos profesionales existentes deben de capacitarse para dar respuestas ajustadas a las nuevas problemáticas emergentes que requieren de cuestiones teórico-prácticas concretas (separaciones conflictivas, las reagrupaciones familiares).</a:t>
            </a:r>
          </a:p>
          <a:p>
            <a:r>
              <a:rPr lang="es-ES" dirty="0" smtClean="0"/>
              <a:t>Concebir la protección, la autoprotección y sobre todo la promoción como un proceso para equipar a los niños y niñas de recursos personales, y oportunidades para desarrollar plenamente todas sus capacidades y su ciudadanía.</a:t>
            </a:r>
            <a:endParaRPr lang="es-ES" sz="1200" b="0" i="0" u="none" strike="noStrike" cap="none" dirty="0" smtClean="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19</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6303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violencia ejercida sobre niñas, niños y adolescentes es un fenómeno oculto. Menos del 10% de las situaciones de violencia es denunciada y/o notificada. Si hay pocas denuncias menos son aún los procesamientos y las condenas, lo cual contribuye a perpetuar el problema. Si no se notifican adecuadamente las situaciones detectadas se contribuye a no responder de manera eficaz, a que estas situaciones se mantengan, se </a:t>
            </a:r>
            <a:r>
              <a:rPr lang="es-ES" dirty="0" err="1" smtClean="0"/>
              <a:t>cronifiquen</a:t>
            </a:r>
            <a:r>
              <a:rPr lang="es-ES" dirty="0" smtClean="0"/>
              <a:t> y en muchos casos agraven progresivamente.</a:t>
            </a:r>
          </a:p>
          <a:p>
            <a:r>
              <a:rPr lang="es-ES" dirty="0" smtClean="0"/>
              <a:t>Según datos del Ministerio del Interior, en el año 2020 se contabilizaron 5.846 delitos de malos tratos en el ámbito familiar hacia niños, niñas y adolescentes. Respecto a los delitos contra la libertad sexual, más de la mitad de sus víctimas fueron menores de edad (5.685 de un total de 11.197 víctimas).</a:t>
            </a:r>
          </a:p>
          <a:p>
            <a:r>
              <a:rPr lang="es-ES" dirty="0" smtClean="0"/>
              <a:t>Por su parte, el Registro Unificado de casos de sospecha de Maltrato Infantil en el ámbito familiar (RUMI) señala que en el año 2019 se presentaron 15.688 notificaciones . De ellas el 6% fueron por abuso sexual, el 33% por maltrato emocional, el 16% debidas a malos tratos físicos y el 45% por negligencia. Un mismo niño puede sufrir más de un tipo de maltrato. </a:t>
            </a:r>
          </a:p>
          <a:p>
            <a:r>
              <a:rPr lang="es-ES" dirty="0" smtClean="0"/>
              <a:t>El acoso y </a:t>
            </a:r>
            <a:r>
              <a:rPr lang="es-ES" dirty="0" err="1" smtClean="0"/>
              <a:t>ciberacoso</a:t>
            </a:r>
            <a:r>
              <a:rPr lang="es-ES" dirty="0" smtClean="0"/>
              <a:t> están muy presentes en las vidas de niños y niñas. Según el último informe de UNICEF España el 33,6% de los estudiantes sufre algún tipo de acoso y el 22,5% ha experimentado </a:t>
            </a:r>
            <a:r>
              <a:rPr lang="es-ES" dirty="0" err="1" smtClean="0"/>
              <a:t>ciberacoso</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2</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1655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20</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9876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57A55F-4C5B-E248-9EC8-471E991E4A83}" type="slidenum">
              <a:rPr lang="en-US" smtClean="0"/>
              <a:t>21</a:t>
            </a:fld>
            <a:endParaRPr lang="en-US"/>
          </a:p>
        </p:txBody>
      </p:sp>
    </p:spTree>
    <p:extLst>
      <p:ext uri="{BB962C8B-B14F-4D97-AF65-F5344CB8AC3E}">
        <p14:creationId xmlns:p14="http://schemas.microsoft.com/office/powerpoint/2010/main" val="299726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Superando los datos oficiales y siguiendo las estimaciones sobre la prevalencia de los diferentes tipos de violencia de los estudios recientes realizados en Europa y España se extraen las siguientes cifras:</a:t>
            </a:r>
          </a:p>
          <a:p>
            <a:r>
              <a:rPr lang="es-ES" dirty="0" smtClean="0"/>
              <a:t>Se estima que casi uno de cada tres niños, niñas y adolescentes es o ha sido maltratado emocionalmente (casi 2.300.000)</a:t>
            </a:r>
          </a:p>
          <a:p>
            <a:r>
              <a:rPr lang="es-ES" dirty="0" smtClean="0"/>
              <a:t>El maltrato físico afectaría a uno de cada diez (más de 750.000), seguido de la violencia ejercida entre iguales y el maltrato psicológico. </a:t>
            </a:r>
          </a:p>
          <a:p>
            <a:r>
              <a:rPr lang="es-ES" dirty="0" smtClean="0"/>
              <a:t>Esto refuerza la primera idea de falta de visibilidad del fenómeno y consiguiente toma de conciencia de la dimensión real del problema, ya que estos datos hacen referencia a violencias activas, visibles y graves, quedando fuera de este ranking violencias más ocultas, extendidas, aceptadas y/o no conscientes</a:t>
            </a:r>
          </a:p>
          <a:p>
            <a:r>
              <a:rPr lang="es-ES" dirty="0" smtClean="0"/>
              <a:t>La violencia impacta más sobre las niñas, con una 10 puntos (el 55% de las víctimas de delitos violentos son chicas y el 45% chicos). </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3</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92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ES" sz="1200" b="0" i="0" u="none" strike="noStrike" cap="none" dirty="0" smtClean="0">
                <a:solidFill>
                  <a:schemeClr val="dk1"/>
                </a:solidFill>
                <a:latin typeface="Calibri"/>
                <a:ea typeface="Calibri"/>
                <a:cs typeface="Calibri"/>
                <a:sym typeface="Calibri"/>
              </a:rPr>
              <a:t>Si atendemos a los costes que la violencia hacia la infancia supone para una sociedad, destacar el estudio de EDUCO, “Los costes de la violencia contra la infancia” de 2018, en el que se concluye que únicamente la violencia sexual ejercida sobre niños, niñas y adolescentes de España supone un coste de casi mil millones de euros anuales.1</a:t>
            </a:r>
            <a:endParaRPr lang="es-ES" sz="1200" b="0" i="0" u="none" strike="noStrike" cap="none" dirty="0">
              <a:solidFill>
                <a:schemeClr val="dk1"/>
              </a:solidFill>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4</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21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smtClean="0">
                <a:solidFill>
                  <a:schemeClr val="dk1"/>
                </a:solidFill>
                <a:effectLst/>
                <a:latin typeface="Calibri"/>
                <a:ea typeface="Calibri"/>
                <a:cs typeface="Calibri"/>
                <a:sym typeface="Calibri"/>
              </a:rPr>
              <a:t>La LOPIVI, por lo tanto, representa un hito en la lucha por los derechos de la infancia porque introduce un nuevo enfoque y aspira a implicar a toda la sociedad mediante una lectura transversal e interdisciplinar de la realidad.</a:t>
            </a:r>
          </a:p>
          <a:p>
            <a:endParaRPr lang="es-ES" sz="1200" b="0" i="0" u="none" strike="noStrike" cap="none" dirty="0" smtClean="0">
              <a:solidFill>
                <a:schemeClr val="dk1"/>
              </a:solidFill>
              <a:effectLst/>
              <a:latin typeface="Calibri"/>
              <a:ea typeface="Calibri"/>
              <a:cs typeface="Calibri"/>
              <a:sym typeface="Calibri"/>
            </a:endParaRPr>
          </a:p>
          <a:p>
            <a:endParaRPr lang="es-ES" sz="1200" b="0" i="0" u="none" strike="noStrike" cap="none" dirty="0" smtClean="0">
              <a:solidFill>
                <a:schemeClr val="dk1"/>
              </a:solidFill>
              <a:effectLst/>
              <a:latin typeface="Calibri"/>
              <a:ea typeface="Calibri"/>
              <a:cs typeface="Calibri"/>
              <a:sym typeface="Calibri"/>
            </a:endParaRPr>
          </a:p>
          <a:p>
            <a:r>
              <a:rPr lang="es-ES" sz="1200" b="0" i="0" u="none" strike="noStrike" cap="none" dirty="0" smtClean="0">
                <a:solidFill>
                  <a:schemeClr val="dk1"/>
                </a:solidFill>
                <a:effectLst/>
                <a:latin typeface="Calibri"/>
                <a:ea typeface="Calibri"/>
                <a:cs typeface="Calibri"/>
                <a:sym typeface="Calibri"/>
              </a:rPr>
              <a:t>Para llegar a un cambio verdadero, la legislación deberá tener consecuencias metodológicas. El cuidado de la infancia se basa en derechos y en leyes, la importancia de la infancia se ha consolidado en la agenda; ahora falta que nuestras prácticas sean distintas, que se realicen desde otras premisas.</a:t>
            </a:r>
          </a:p>
          <a:p>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5</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5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Durante doce meses, conversado con centenares de personas a través de cuestionarios, de entrevistas en profundidad y de foros sobre infancia y</a:t>
            </a:r>
            <a:r>
              <a:rPr lang="es-ES" baseline="0" dirty="0" smtClean="0"/>
              <a:t> </a:t>
            </a:r>
            <a:r>
              <a:rPr lang="es-ES" dirty="0" smtClean="0"/>
              <a:t>violencia, poniendo el acento en los cambios que necesita vivir el sistema y en la identificación de propuestas prácticas3. Esta “conversación” se ha realizado en nueve Comunidades Autónomas, de la mano de los Comités Autonómicos de Unicef.</a:t>
            </a:r>
          </a:p>
          <a:p>
            <a:r>
              <a:rPr lang="es-ES" dirty="0" smtClean="0"/>
              <a:t>Participan en el proceso desarrollado más de 500 personas adultas (65% mujeres – 35% hombres), en su mayoría profesionales de infancia y adolescencia de diferentes disciplinas; y por otro lado 2700 niños, niñas y adolescentes (12-15 años) (55% chicas – 45 % chicos).</a:t>
            </a:r>
          </a:p>
          <a:p>
            <a:r>
              <a:rPr lang="es-ES" dirty="0" smtClean="0"/>
              <a:t>trabajan en la administración pública o en entidades privadas del tercer sector. Son profesionales en diferentes dispositivos: acogimiento residencial, en centros de día, en centros escolares, en programas de intervención, prevención y promoción, en ofertas de ocio educativo, deporte y tiempo libre, en asociaciones de padres y madres. </a:t>
            </a:r>
          </a:p>
          <a:p>
            <a:r>
              <a:rPr lang="es-ES" dirty="0" smtClean="0"/>
              <a:t>Los perfiles profesionales son variados también: educadores sociales, trabajadores sociales, psicólogos, psiquiatras, enfermeros, pediatras, educadores infantiles, maestros, profesores, orientadores, investigadores, universitarios, responsables de departamento, responsables asociativos, abogados, monitores deportivos, monitores de tiempo libre, pedagogos, sociólogos, integradores sociales, políticos… </a:t>
            </a:r>
          </a:p>
          <a:p>
            <a:r>
              <a:rPr lang="es-ES" dirty="0" smtClean="0"/>
              <a:t>Objetivo: contribuir a la implementación de esta Ley, y a las adaptaciones necesarias en cada Comunidad Autónoma.</a:t>
            </a:r>
          </a:p>
          <a:p>
            <a:r>
              <a:rPr lang="es-ES" dirty="0" smtClean="0"/>
              <a:t>Consideramos que el punto fuerte del estudio ha sido promover esta conversación interdisciplinar, incluyendo a los niños, niñas y adolescentes, en la que hemos tratado de desdibujar cada ámbito de trabajo, cada parcela corporativa, para poder centrarnos en la atención a la infancia y la adolescencia de manera amplia e integral. Han participado profesionales y personas voluntarias desde diferentes perspectivas y espacios (servicios sociales, salud, justicia, educación formal, educación </a:t>
            </a:r>
            <a:r>
              <a:rPr lang="es-ES" dirty="0" err="1" smtClean="0"/>
              <a:t>noformal</a:t>
            </a:r>
            <a:r>
              <a:rPr lang="es-ES" dirty="0" smtClean="0"/>
              <a:t>, padres y madres, otros.). También han participado los niños, niñas y adolescentes, vinculados a la red de Ciudades amigas de la infancia5, a las entidades colaboradoras del estudio que trabajan con la infancia y a centros escolares</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6</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219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Todos los municipios y comarcas tienen acciones en el nivel preventivo (100%) y de capacitación para la autoprotección. Dentro de los programas así considerados hay mucha diversidad de acciones. Se enumeran tanto actuaciones puntuales o charlas aisladas como programas muy estructurados de duración prolongada (un curso o una actividad a lo largo de diferentes etapas). Los programas están fragmentados por temáticas específicas: prevención de la violencia entre iguales, violencia de género, acoso escolar, adicciones, relaciones </a:t>
            </a:r>
            <a:r>
              <a:rPr lang="es-ES" dirty="0" err="1" smtClean="0"/>
              <a:t>sexoafectivas</a:t>
            </a:r>
            <a:r>
              <a:rPr lang="es-ES" dirty="0" smtClean="0"/>
              <a:t>, etc.</a:t>
            </a:r>
          </a:p>
          <a:p>
            <a:r>
              <a:rPr lang="es-ES" dirty="0" smtClean="0"/>
              <a:t>La procedencia de las iniciativas es igualmente muy variada: provenientes de diferentes niveles y áreas de la administración pública, ámbito policial, de entidades especializadas en alguna de las temáticas o de iniciativa propia. Están en cierto modo desconectadas entre ellas, a veces se solapan y por lo general no están bajo un “paraguas” estratégico coordinado.</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7</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03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 cuanto a la disposición de programas de detección e intervención precoz, las respuestas de los municipios han sido las siguientes: TABLA</a:t>
            </a:r>
          </a:p>
          <a:p>
            <a:r>
              <a:rPr lang="es-ES" dirty="0" smtClean="0"/>
              <a:t>Analizando las respuestas más detenidamente obtenemos que 10 de los 48 son programas específicos que responden al concepto de partida. Son iniciativas pioneras que se están extendiendo, algunas de ellas pueden convertirse en referencias replicables. Una gran parte de esos 48, pese a responder afirmativamente, reconocen que no son programas específicos (casi el 50%). El resto hace referencia a sistemas de coordinación para la detección o acciones y programas que tienen otra finalidad principal pero que cumplen en cierta medida esta función</a:t>
            </a:r>
            <a:endParaRPr lang="es-ES" sz="1200" b="0" i="0" u="none" strike="noStrike" cap="none" dirty="0" smtClean="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8</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504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detección e intervención precoz genera cierta confusión y se suele asociar a mesas de coordinación estables inter-agentes para el traslado de situaciones más bien evidentes alejándose de esa idea de identificación y actuación temprana. La existencia de las mesas es algo positivo pero el concepto de detección precoz significa identificar las situaciones cuando no son tan evidentes, es decir, cuando los síntomas de malestar empiezan a manifestarse, con edades lo más tempranas posibles, cuando tiene menor impacto y mejor pronóstico. </a:t>
            </a:r>
          </a:p>
          <a:p>
            <a:r>
              <a:rPr lang="es-ES" dirty="0" smtClean="0"/>
              <a:t>Hay una gran concienciación sobre la importancia de la detección e intervención precoz, lo que significa que se dispone de un terreno fértil donde integrar estrategias y programas. </a:t>
            </a:r>
          </a:p>
          <a:p>
            <a:r>
              <a:rPr lang="es-ES" dirty="0" smtClean="0"/>
              <a:t>Este tipo de estrategias requieren de programas específicos y estables, diferentes de la mera coordinación para las derivaciones de expedientes o notificaciones, que capaciten la mirada de las personas que están cerca de la infancia para que detecten aquellos indicadores de malestar, que se manifiestan en estados emocionales y conductas que hay que saber interpretar para poder ser abordados adecuadamente y con prontitud.</a:t>
            </a:r>
            <a:endParaRPr lang="es-ES" sz="1200" b="0" i="0" u="none" strike="noStrike" cap="none" dirty="0">
              <a:solidFill>
                <a:schemeClr val="dk1"/>
              </a:solidFill>
              <a:effectLst/>
              <a:latin typeface="Calibri"/>
              <a:ea typeface="Calibri"/>
              <a:cs typeface="Calibri"/>
              <a:sym typeface="Calibri"/>
            </a:endParaRPr>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9</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84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64370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10460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13161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illa nivel 1_01">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cstate="screen">
            <a:extLst>
              <a:ext uri="{28A0092B-C50C-407E-A947-70E740481C1C}">
                <a14:useLocalDpi xmlns:a14="http://schemas.microsoft.com/office/drawing/2010/main"/>
              </a:ext>
            </a:extLst>
          </a:blip>
          <a:srcRect t="-647" r="-40"/>
          <a:stretch/>
        </p:blipFill>
        <p:spPr>
          <a:xfrm>
            <a:off x="-4916" y="-29497"/>
            <a:ext cx="12196916" cy="6887497"/>
          </a:xfrm>
          <a:prstGeom prst="rect">
            <a:avLst/>
          </a:prstGeom>
        </p:spPr>
      </p:pic>
      <p:sp>
        <p:nvSpPr>
          <p:cNvPr id="2" name="Título 1">
            <a:extLst>
              <a:ext uri="{FF2B5EF4-FFF2-40B4-BE49-F238E27FC236}">
                <a16:creationId xmlns:a16="http://schemas.microsoft.com/office/drawing/2014/main" id="{24EAAB7D-21B0-6E41-A6A0-296738BAE887}"/>
              </a:ext>
            </a:extLst>
          </p:cNvPr>
          <p:cNvSpPr>
            <a:spLocks noGrp="1"/>
          </p:cNvSpPr>
          <p:nvPr>
            <p:ph type="ctrTitle" hasCustomPrompt="1"/>
          </p:nvPr>
        </p:nvSpPr>
        <p:spPr>
          <a:xfrm>
            <a:off x="510270" y="4830016"/>
            <a:ext cx="7536450" cy="988825"/>
          </a:xfrm>
          <a:prstGeom prst="rect">
            <a:avLst/>
          </a:prstGeom>
        </p:spPr>
        <p:txBody>
          <a:bodyPr lIns="0" tIns="0" rIns="0" bIns="0" anchor="t">
            <a:normAutofit/>
          </a:bodyPr>
          <a:lstStyle>
            <a:lvl1pPr algn="l">
              <a:defRPr sz="3900" b="1" i="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a:t>
            </a:r>
          </a:p>
        </p:txBody>
      </p:sp>
      <p:sp>
        <p:nvSpPr>
          <p:cNvPr id="26" name="Elipse 25">
            <a:extLst>
              <a:ext uri="{FF2B5EF4-FFF2-40B4-BE49-F238E27FC236}">
                <a16:creationId xmlns:a16="http://schemas.microsoft.com/office/drawing/2014/main" id="{F98EC8E9-B22D-A943-87AA-155523BB2C2B}"/>
              </a:ext>
            </a:extLst>
          </p:cNvPr>
          <p:cNvSpPr>
            <a:spLocks/>
          </p:cNvSpPr>
          <p:nvPr userDrawn="1"/>
        </p:nvSpPr>
        <p:spPr>
          <a:xfrm>
            <a:off x="11244625" y="6319838"/>
            <a:ext cx="360000" cy="360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FE14ECB-924E-094C-8814-7D2BAA676967}" type="slidenum">
              <a:rPr kumimoji="0" lang="es-E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Imagen 5">
            <a:extLst>
              <a:ext uri="{FF2B5EF4-FFF2-40B4-BE49-F238E27FC236}">
                <a16:creationId xmlns:a16="http://schemas.microsoft.com/office/drawing/2014/main" id="{21A21302-37A0-144D-A868-161A6E452A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7850" y="6360082"/>
            <a:ext cx="2712720" cy="319756"/>
          </a:xfrm>
          <a:prstGeom prst="rect">
            <a:avLst/>
          </a:prstGeom>
        </p:spPr>
      </p:pic>
    </p:spTree>
    <p:extLst>
      <p:ext uri="{BB962C8B-B14F-4D97-AF65-F5344CB8AC3E}">
        <p14:creationId xmlns:p14="http://schemas.microsoft.com/office/powerpoint/2010/main" val="1480254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64">
          <p15:clr>
            <a:srgbClr val="FBAE40"/>
          </p15:clr>
        </p15:guide>
        <p15:guide id="4" orient="horz" pos="347">
          <p15:clr>
            <a:srgbClr val="FBAE40"/>
          </p15:clr>
        </p15:guide>
        <p15:guide id="5" orient="horz" pos="3981">
          <p15:clr>
            <a:srgbClr val="FBAE40"/>
          </p15:clr>
        </p15:guide>
        <p15:guide id="6" pos="73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D628-6124-2644-9003-DD6004445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3D490-6B91-9B40-93B6-D7052D24B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0F12-22B9-294A-ACED-C6692B05A5F9}"/>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5" name="Footer Placeholder 4">
            <a:extLst>
              <a:ext uri="{FF2B5EF4-FFF2-40B4-BE49-F238E27FC236}">
                <a16:creationId xmlns:a16="http://schemas.microsoft.com/office/drawing/2014/main" id="{5652178A-0A86-6F4F-81F1-10BEFF720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43B7-AFD2-084A-9FE3-3A0E37085E05}"/>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609033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F31-B936-6040-84F5-4981DFE380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9735D-4037-6B41-AEEA-4188A5950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704F-73F5-4542-8B69-2B5C6EB044D8}"/>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5" name="Footer Placeholder 4">
            <a:extLst>
              <a:ext uri="{FF2B5EF4-FFF2-40B4-BE49-F238E27FC236}">
                <a16:creationId xmlns:a16="http://schemas.microsoft.com/office/drawing/2014/main" id="{590A8280-11ED-C248-BB95-4C09DD47D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FD09-12BF-0446-BC73-68CE403C9AC4}"/>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3062103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9920-A82B-A747-94CC-C56694710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9C267-18EC-7348-9E53-162AECE29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82D47-8DD0-9749-AE7F-F78675B7E344}"/>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5" name="Footer Placeholder 4">
            <a:extLst>
              <a:ext uri="{FF2B5EF4-FFF2-40B4-BE49-F238E27FC236}">
                <a16:creationId xmlns:a16="http://schemas.microsoft.com/office/drawing/2014/main" id="{8FDC3ED1-66C3-F641-A83F-53F8F92E8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8B1FB-3FDB-434F-97EF-F2193F7DC83E}"/>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90458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B27-F6FF-5145-A6F7-250145D8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C22D2-DE54-3D49-AD9D-590C98B38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A29FB-5194-F944-B216-A10B938644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0E2F98-F074-FE4F-B9AF-31026DF3CC40}"/>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6" name="Footer Placeholder 5">
            <a:extLst>
              <a:ext uri="{FF2B5EF4-FFF2-40B4-BE49-F238E27FC236}">
                <a16:creationId xmlns:a16="http://schemas.microsoft.com/office/drawing/2014/main" id="{E58D92DB-94CF-574C-AD06-814A62FCB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C8FCB-0329-4042-B4B8-A87BC2F20E80}"/>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372443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06E7-226F-5B42-980F-6E829A8A8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E955A-67B2-AE41-91EC-BB0604862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D3F5DE-A460-EC48-B430-2303B5DF66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8184F-EA39-B340-8A97-6AF3C3A2A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B354A-D771-B446-8A4F-8AEE7FC44C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803E13-9CC7-8248-B54B-8C8D2A2F5742}"/>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8" name="Footer Placeholder 7">
            <a:extLst>
              <a:ext uri="{FF2B5EF4-FFF2-40B4-BE49-F238E27FC236}">
                <a16:creationId xmlns:a16="http://schemas.microsoft.com/office/drawing/2014/main" id="{70DCEDB4-E80F-6D48-BC70-4D6FE08F0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28259-A89B-0A48-80EB-4A5A677E645B}"/>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415007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7AA4-8527-CA4A-9556-ED5AD991BF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96265-E4EC-994F-B9C5-6967FDFA69A9}"/>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4" name="Footer Placeholder 3">
            <a:extLst>
              <a:ext uri="{FF2B5EF4-FFF2-40B4-BE49-F238E27FC236}">
                <a16:creationId xmlns:a16="http://schemas.microsoft.com/office/drawing/2014/main" id="{D710E688-3679-4B44-97C3-3649853C0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C71AD-904E-864A-952B-D00DAEBCF23A}"/>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69627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5BB43-3BDD-6345-A88A-EBD8280FCB10}"/>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3" name="Footer Placeholder 2">
            <a:extLst>
              <a:ext uri="{FF2B5EF4-FFF2-40B4-BE49-F238E27FC236}">
                <a16:creationId xmlns:a16="http://schemas.microsoft.com/office/drawing/2014/main" id="{88B624E1-661D-E949-AF27-8D3B0BF8CF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4AF7-7549-BD4F-AE35-94929A237E72}"/>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296309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23921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0E8D-1609-C04B-97CC-7F396A671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D726A-2033-DF44-A305-D3373F21E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045EAE-E5DA-AF46-8BEA-FA318BFDD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DA2A-2D64-074F-9C89-EC711B6A33FD}"/>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6" name="Footer Placeholder 5">
            <a:extLst>
              <a:ext uri="{FF2B5EF4-FFF2-40B4-BE49-F238E27FC236}">
                <a16:creationId xmlns:a16="http://schemas.microsoft.com/office/drawing/2014/main" id="{76C25C44-DB81-104D-8FC5-A14920D9F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F1100-A173-6449-AE5F-FE172AB82EA7}"/>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412717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8F4-C8D9-884D-8C47-14E7A812C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1EE65-A0DD-4D45-A524-90BD7F487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094230-4975-5E4B-A3A0-73FBFC1B2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0042A-A447-7844-8902-E49A293D20F1}"/>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6" name="Footer Placeholder 5">
            <a:extLst>
              <a:ext uri="{FF2B5EF4-FFF2-40B4-BE49-F238E27FC236}">
                <a16:creationId xmlns:a16="http://schemas.microsoft.com/office/drawing/2014/main" id="{AEFFC29C-AB84-B747-956B-B2B78750F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50B8A-8CA8-6D4E-8A18-E8775DE1234D}"/>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2864614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EBB9-1EBC-A843-92DC-A11891628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C682F-70A4-6145-B6EA-112C483E1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78C9C-A6C8-0446-8CE8-0C25F89D5E4D}"/>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5" name="Footer Placeholder 4">
            <a:extLst>
              <a:ext uri="{FF2B5EF4-FFF2-40B4-BE49-F238E27FC236}">
                <a16:creationId xmlns:a16="http://schemas.microsoft.com/office/drawing/2014/main" id="{6E611B79-CB7A-EE4C-B854-2361FAD72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4011A-4F33-C448-9F4E-761564DE0967}"/>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3861421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45B7B8-0D28-4948-8C5F-22B51BAB9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06234-D908-D943-8188-D68D7F3EA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26481-D06C-C042-8066-E768EC73CA86}"/>
              </a:ext>
            </a:extLst>
          </p:cNvPr>
          <p:cNvSpPr>
            <a:spLocks noGrp="1"/>
          </p:cNvSpPr>
          <p:nvPr>
            <p:ph type="dt" sz="half" idx="10"/>
          </p:nvPr>
        </p:nvSpPr>
        <p:spPr/>
        <p:txBody>
          <a:bodyPr/>
          <a:lstStyle/>
          <a:p>
            <a:fld id="{CFE7B745-DF8B-0242-92E7-F0980AB518CD}" type="datetimeFigureOut">
              <a:rPr lang="en-US" smtClean="0"/>
              <a:t>6/16/2022</a:t>
            </a:fld>
            <a:endParaRPr lang="en-US"/>
          </a:p>
        </p:txBody>
      </p:sp>
      <p:sp>
        <p:nvSpPr>
          <p:cNvPr id="5" name="Footer Placeholder 4">
            <a:extLst>
              <a:ext uri="{FF2B5EF4-FFF2-40B4-BE49-F238E27FC236}">
                <a16:creationId xmlns:a16="http://schemas.microsoft.com/office/drawing/2014/main" id="{861EBB75-4DB9-0F41-AB63-1275877FD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8D92B-3F31-8C44-8E7B-3E219027EF31}"/>
              </a:ext>
            </a:extLst>
          </p:cNvPr>
          <p:cNvSpPr>
            <a:spLocks noGrp="1"/>
          </p:cNvSpPr>
          <p:nvPr>
            <p:ph type="sldNum" sz="quarter" idx="12"/>
          </p:nvPr>
        </p:nvSpPr>
        <p:spPr/>
        <p:txBody>
          <a:bodyPr/>
          <a:lstStyle/>
          <a:p>
            <a:fld id="{969B71CF-2512-DC4F-80BD-DF39A63C0657}" type="slidenum">
              <a:rPr lang="en-US" smtClean="0"/>
              <a:t>‹Nº›</a:t>
            </a:fld>
            <a:endParaRPr lang="en-US"/>
          </a:p>
        </p:txBody>
      </p:sp>
    </p:spTree>
    <p:extLst>
      <p:ext uri="{BB962C8B-B14F-4D97-AF65-F5344CB8AC3E}">
        <p14:creationId xmlns:p14="http://schemas.microsoft.com/office/powerpoint/2010/main" val="4268776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umber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12192000" cy="6858000"/>
          </a:xfrm>
          <a:solidFill>
            <a:schemeClr val="bg2"/>
          </a:solidFill>
        </p:spPr>
        <p:txBody>
          <a:bodyPr>
            <a:normAutofit/>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1411966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92600" y="0"/>
            <a:ext cx="7699401"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44814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7" name="Picture Placeholder 7"/>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8" name="Picture Placeholder 7"/>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9" name="Picture Placeholder 7"/>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334434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for maps">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47705" y="1901826"/>
            <a:ext cx="5295900" cy="3856039"/>
          </a:xfrm>
        </p:spPr>
        <p:txBody>
          <a:bodyPr/>
          <a:lstStyle/>
          <a:p>
            <a:endParaRPr lang="en-US"/>
          </a:p>
        </p:txBody>
      </p:sp>
      <p:sp>
        <p:nvSpPr>
          <p:cNvPr id="7" name="Picture Placeholder 1"/>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
        <p:nvSpPr>
          <p:cNvPr id="12" name="Picture Placeholder 1"/>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37037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Number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852360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 images">
    <p:spTree>
      <p:nvGrpSpPr>
        <p:cNvPr id="1" name=""/>
        <p:cNvGrpSpPr/>
        <p:nvPr/>
      </p:nvGrpSpPr>
      <p:grpSpPr>
        <a:xfrm>
          <a:off x="0" y="0"/>
          <a:ext cx="0" cy="0"/>
          <a:chOff x="0" y="0"/>
          <a:chExt cx="0" cy="0"/>
        </a:xfrm>
      </p:grpSpPr>
      <p:sp>
        <p:nvSpPr>
          <p:cNvPr id="7" name="Picture Placeholder 11"/>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
        <p:nvSpPr>
          <p:cNvPr id="8" name="Picture Placeholder 11"/>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26805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91479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89838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54025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26334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95452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94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8" y="4800600"/>
            <a:ext cx="73152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s-ES_tradnl"/>
          </a:p>
        </p:txBody>
      </p:sp>
      <p:sp>
        <p:nvSpPr>
          <p:cNvPr id="4" name="3 Marcador de texto"/>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95262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F3780-BEE4-4D0F-9307-903D5351C051}" type="datetimeFigureOut">
              <a:rPr lang="es-ES_tradnl" smtClean="0">
                <a:solidFill>
                  <a:prstClr val="black">
                    <a:tint val="75000"/>
                  </a:prstClr>
                </a:solidFill>
              </a:rPr>
              <a:pPr/>
              <a:t>16/06/2022</a:t>
            </a:fld>
            <a:endParaRPr lang="es-ES_tradnl">
              <a:solidFill>
                <a:prstClr val="black">
                  <a:tint val="75000"/>
                </a:prstClr>
              </a:solidFill>
            </a:endParaRPr>
          </a:p>
        </p:txBody>
      </p:sp>
      <p:sp>
        <p:nvSpPr>
          <p:cNvPr id="5" name="4 Marcador de pie de página"/>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5 Marcador de número de diapositiva"/>
          <p:cNvSpPr>
            <a:spLocks noGrp="1"/>
          </p:cNvSpPr>
          <p:nvPr>
            <p:ph type="sldNum" sz="quarter" idx="4"/>
          </p:nvPr>
        </p:nvSpPr>
        <p:spPr>
          <a:xfrm>
            <a:off x="8737601"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EC85-D540-4D0D-9791-9F7EE7427ADB}"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41671597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9" r:id="rId12"/>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4B8D-4240-F147-8F34-E6AF9C9F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7BB91-26D7-3D47-A398-6F6006791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74D3-6492-1A42-8101-BFE2093D0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B745-DF8B-0242-92E7-F0980AB518CD}" type="datetimeFigureOut">
              <a:rPr lang="en-US" smtClean="0"/>
              <a:t>6/16/2022</a:t>
            </a:fld>
            <a:endParaRPr lang="en-US"/>
          </a:p>
        </p:txBody>
      </p:sp>
      <p:sp>
        <p:nvSpPr>
          <p:cNvPr id="5" name="Footer Placeholder 4">
            <a:extLst>
              <a:ext uri="{FF2B5EF4-FFF2-40B4-BE49-F238E27FC236}">
                <a16:creationId xmlns:a16="http://schemas.microsoft.com/office/drawing/2014/main" id="{5C6B9E42-48C8-1145-A3AB-6F4CBFA58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91B4C-9CD1-C14D-8ACD-E823177C0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71CF-2512-DC4F-80BD-DF39A63C0657}" type="slidenum">
              <a:rPr lang="en-US" smtClean="0"/>
              <a:t>‹Nº›</a:t>
            </a:fld>
            <a:endParaRPr lang="en-US"/>
          </a:p>
        </p:txBody>
      </p:sp>
    </p:spTree>
    <p:extLst>
      <p:ext uri="{BB962C8B-B14F-4D97-AF65-F5344CB8AC3E}">
        <p14:creationId xmlns:p14="http://schemas.microsoft.com/office/powerpoint/2010/main" val="24864836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4" r:id="rId13"/>
    <p:sldLayoutId id="2147483685" r:id="rId14"/>
    <p:sldLayoutId id="2147483686" r:id="rId15"/>
    <p:sldLayoutId id="2147483687" r:id="rId16"/>
    <p:sldLayoutId id="214748368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12F4B-BE71-474D-AB0A-806935155D55}"/>
              </a:ext>
            </a:extLst>
          </p:cNvPr>
          <p:cNvSpPr>
            <a:spLocks noGrp="1"/>
          </p:cNvSpPr>
          <p:nvPr>
            <p:ph type="ctrTitle"/>
          </p:nvPr>
        </p:nvSpPr>
        <p:spPr>
          <a:xfrm>
            <a:off x="738002" y="2931090"/>
            <a:ext cx="10948781" cy="4772471"/>
          </a:xfrm>
        </p:spPr>
        <p:txBody>
          <a:bodyPr>
            <a:normAutofit/>
          </a:bodyPr>
          <a:lstStyle/>
          <a:p>
            <a:r>
              <a:rPr lang="es-ES" sz="4900" dirty="0" smtClean="0"/>
              <a:t>Detección preventiva e intervención profesional frente a la violencia hacia la infancia y la adolescencia </a:t>
            </a:r>
            <a:br>
              <a:rPr lang="es-ES" sz="4900" dirty="0" smtClean="0"/>
            </a:br>
            <a:r>
              <a:rPr lang="es-ES" sz="3100" b="0" dirty="0" smtClean="0">
                <a:highlight>
                  <a:srgbClr val="0EAEEE"/>
                </a:highlight>
              </a:rPr>
              <a:t>Pre-Congreso Mundial de Derechos de la Infancia y la Adolescencia 2022 / XIV Jornadas CEMIN</a:t>
            </a:r>
            <a:endParaRPr lang="es-ES" sz="3100" b="0" dirty="0">
              <a:highlight>
                <a:srgbClr val="0EAEEE"/>
              </a:highlight>
            </a:endParaRPr>
          </a:p>
        </p:txBody>
      </p:sp>
    </p:spTree>
    <p:extLst>
      <p:ext uri="{BB962C8B-B14F-4D97-AF65-F5344CB8AC3E}">
        <p14:creationId xmlns:p14="http://schemas.microsoft.com/office/powerpoint/2010/main" val="3350623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52603" y="1189973"/>
            <a:ext cx="9616896" cy="4524315"/>
          </a:xfrm>
          <a:prstGeom prst="rect">
            <a:avLst/>
          </a:prstGeom>
          <a:noFill/>
        </p:spPr>
        <p:txBody>
          <a:bodyPr wrap="square" rtlCol="0">
            <a:spAutoFit/>
          </a:bodyPr>
          <a:lstStyle/>
          <a:p>
            <a:pPr>
              <a:lnSpc>
                <a:spcPct val="150000"/>
              </a:lnSpc>
            </a:pPr>
            <a:r>
              <a:rPr lang="es-ES" sz="2400" b="1" dirty="0" smtClean="0">
                <a:latin typeface="+mj-lt"/>
              </a:rPr>
              <a:t>En cuanto a la intervención (1)</a:t>
            </a:r>
            <a:endParaRPr lang="es-ES" sz="2400" b="1" dirty="0" smtClean="0">
              <a:latin typeface="+mj-lt"/>
            </a:endParaRPr>
          </a:p>
          <a:p>
            <a:pPr>
              <a:lnSpc>
                <a:spcPct val="150000"/>
              </a:lnSpc>
            </a:pPr>
            <a:endParaRPr lang="es-ES" sz="2400" dirty="0" smtClean="0">
              <a:latin typeface="+mj-lt"/>
            </a:endParaRPr>
          </a:p>
          <a:p>
            <a:pPr marL="342900" indent="-342900">
              <a:lnSpc>
                <a:spcPct val="150000"/>
              </a:lnSpc>
              <a:buFont typeface="Arial" panose="020B0604020202020204" pitchFamily="34" charset="0"/>
              <a:buChar char="•"/>
            </a:pPr>
            <a:r>
              <a:rPr lang="es-ES" sz="2400" dirty="0" smtClean="0">
                <a:latin typeface="+mj-lt"/>
              </a:rPr>
              <a:t>Todos los municipios participantes disponen de programas específicos de atención.</a:t>
            </a:r>
          </a:p>
          <a:p>
            <a:pPr marL="342900" indent="-342900">
              <a:lnSpc>
                <a:spcPct val="150000"/>
              </a:lnSpc>
              <a:buFont typeface="Arial" panose="020B0604020202020204" pitchFamily="34" charset="0"/>
              <a:buChar char="•"/>
            </a:pPr>
            <a:r>
              <a:rPr lang="es-ES" sz="2400" dirty="0" smtClean="0">
                <a:latin typeface="+mj-lt"/>
              </a:rPr>
              <a:t>Programas bien asentados, conocidos por otros sistemas (educación, salud, </a:t>
            </a:r>
            <a:r>
              <a:rPr lang="es-ES" sz="2400" dirty="0" err="1" smtClean="0">
                <a:latin typeface="+mj-lt"/>
              </a:rPr>
              <a:t>etc</a:t>
            </a:r>
            <a:r>
              <a:rPr lang="es-ES" sz="2400" dirty="0" smtClean="0">
                <a:latin typeface="+mj-lt"/>
              </a:rPr>
              <a:t>).</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Atienen casos con niveles de gravedad moderada o grave.</a:t>
            </a:r>
          </a:p>
          <a:p>
            <a:pPr marL="342900" indent="-342900">
              <a:lnSpc>
                <a:spcPct val="150000"/>
              </a:lnSpc>
              <a:buFont typeface="Arial" panose="020B0604020202020204" pitchFamily="34" charset="0"/>
              <a:buChar char="•"/>
            </a:pPr>
            <a:r>
              <a:rPr lang="es-ES" sz="2400" dirty="0" smtClean="0">
                <a:latin typeface="+mj-lt"/>
              </a:rPr>
              <a:t>Pocos aportan datos sobre el impacto de la atención que prestan.</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
        <p:nvSpPr>
          <p:cNvPr id="6" name="Rectángulo 5"/>
          <p:cNvSpPr/>
          <p:nvPr/>
        </p:nvSpPr>
        <p:spPr>
          <a:xfrm>
            <a:off x="400833" y="329431"/>
            <a:ext cx="10910169" cy="707886"/>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Principales hallazgos</a:t>
            </a:r>
            <a:endParaRPr lang="es-ES" sz="4000" dirty="0">
              <a:solidFill>
                <a:srgbClr val="00B0F0"/>
              </a:solidFill>
              <a:latin typeface="+mj-lt"/>
              <a:ea typeface="+mn-ea"/>
              <a:cs typeface="+mn-cs"/>
              <a:sym typeface="Helvetica Light"/>
            </a:endParaRPr>
          </a:p>
        </p:txBody>
      </p:sp>
    </p:spTree>
    <p:extLst>
      <p:ext uri="{BB962C8B-B14F-4D97-AF65-F5344CB8AC3E}">
        <p14:creationId xmlns:p14="http://schemas.microsoft.com/office/powerpoint/2010/main" val="3829044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52603" y="1189973"/>
            <a:ext cx="9616896" cy="4524315"/>
          </a:xfrm>
          <a:prstGeom prst="rect">
            <a:avLst/>
          </a:prstGeom>
          <a:noFill/>
        </p:spPr>
        <p:txBody>
          <a:bodyPr wrap="square" rtlCol="0">
            <a:spAutoFit/>
          </a:bodyPr>
          <a:lstStyle/>
          <a:p>
            <a:pPr>
              <a:lnSpc>
                <a:spcPct val="150000"/>
              </a:lnSpc>
            </a:pPr>
            <a:r>
              <a:rPr lang="es-ES" sz="2400" b="1" dirty="0" smtClean="0">
                <a:latin typeface="+mj-lt"/>
              </a:rPr>
              <a:t>En cuanto a la intervención (2)</a:t>
            </a:r>
            <a:endParaRPr lang="es-ES" sz="2400" b="1" dirty="0" smtClean="0">
              <a:latin typeface="+mj-lt"/>
            </a:endParaRPr>
          </a:p>
          <a:p>
            <a:pPr>
              <a:lnSpc>
                <a:spcPct val="150000"/>
              </a:lnSpc>
            </a:pPr>
            <a:endParaRPr lang="es-ES" sz="2400" dirty="0" smtClean="0">
              <a:latin typeface="+mj-lt"/>
            </a:endParaRPr>
          </a:p>
          <a:p>
            <a:pPr marL="342900" indent="-342900">
              <a:lnSpc>
                <a:spcPct val="150000"/>
              </a:lnSpc>
              <a:buFont typeface="Arial" panose="020B0604020202020204" pitchFamily="34" charset="0"/>
              <a:buChar char="•"/>
            </a:pPr>
            <a:r>
              <a:rPr lang="es-ES" sz="2400" dirty="0" smtClean="0">
                <a:latin typeface="+mj-lt"/>
              </a:rPr>
              <a:t>Por lo general, sólida red de organizaciones del tercer sector.</a:t>
            </a:r>
          </a:p>
          <a:p>
            <a:pPr marL="342900" indent="-342900">
              <a:lnSpc>
                <a:spcPct val="150000"/>
              </a:lnSpc>
              <a:buFont typeface="Arial" panose="020B0604020202020204" pitchFamily="34" charset="0"/>
              <a:buChar char="•"/>
            </a:pPr>
            <a:r>
              <a:rPr lang="es-ES" sz="2400" dirty="0" smtClean="0">
                <a:latin typeface="+mj-lt"/>
              </a:rPr>
              <a:t>Sus programas de ocio educativo, tiempo libre y deporte quedan fuera de la óptica de programas básicos, de los protocolos y las coordinaciones, aunque en la práctica existan relaciones con ellos.</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Sin </a:t>
            </a:r>
            <a:r>
              <a:rPr lang="es-ES" sz="2400" dirty="0">
                <a:latin typeface="+mj-lt"/>
              </a:rPr>
              <a:t>embargo, </a:t>
            </a:r>
            <a:r>
              <a:rPr lang="es-ES" sz="2400" dirty="0">
                <a:latin typeface="+mj-lt"/>
              </a:rPr>
              <a:t>no se conciben como recursos básicos preventivos o de complementación a la </a:t>
            </a:r>
            <a:r>
              <a:rPr lang="es-ES" sz="2400" dirty="0" smtClean="0">
                <a:latin typeface="+mj-lt"/>
              </a:rPr>
              <a:t>intervención.</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
        <p:nvSpPr>
          <p:cNvPr id="6" name="Rectángulo 5"/>
          <p:cNvSpPr/>
          <p:nvPr/>
        </p:nvSpPr>
        <p:spPr>
          <a:xfrm>
            <a:off x="400833" y="329431"/>
            <a:ext cx="10910169" cy="707886"/>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Principales hallazgos</a:t>
            </a:r>
            <a:endParaRPr lang="es-ES" sz="4000" dirty="0">
              <a:solidFill>
                <a:srgbClr val="00B0F0"/>
              </a:solidFill>
              <a:latin typeface="+mj-lt"/>
              <a:ea typeface="+mn-ea"/>
              <a:cs typeface="+mn-cs"/>
              <a:sym typeface="Helvetica Light"/>
            </a:endParaRPr>
          </a:p>
        </p:txBody>
      </p:sp>
    </p:spTree>
    <p:extLst>
      <p:ext uri="{BB962C8B-B14F-4D97-AF65-F5344CB8AC3E}">
        <p14:creationId xmlns:p14="http://schemas.microsoft.com/office/powerpoint/2010/main" val="3116188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52603" y="1189973"/>
            <a:ext cx="9616896" cy="3416320"/>
          </a:xfrm>
          <a:prstGeom prst="rect">
            <a:avLst/>
          </a:prstGeom>
          <a:noFill/>
        </p:spPr>
        <p:txBody>
          <a:bodyPr wrap="square" rtlCol="0">
            <a:spAutoFit/>
          </a:bodyPr>
          <a:lstStyle/>
          <a:p>
            <a:pPr>
              <a:lnSpc>
                <a:spcPct val="150000"/>
              </a:lnSpc>
            </a:pPr>
            <a:r>
              <a:rPr lang="es-ES" sz="2400" b="1" dirty="0" smtClean="0">
                <a:latin typeface="+mj-lt"/>
              </a:rPr>
              <a:t>En cuanto a la evaluación</a:t>
            </a:r>
            <a:endParaRPr lang="es-ES" sz="2400" b="1" dirty="0" smtClean="0">
              <a:latin typeface="+mj-lt"/>
            </a:endParaRPr>
          </a:p>
          <a:p>
            <a:pPr>
              <a:lnSpc>
                <a:spcPct val="150000"/>
              </a:lnSpc>
            </a:pPr>
            <a:endParaRPr lang="es-ES" sz="2400" dirty="0" smtClean="0">
              <a:latin typeface="+mj-lt"/>
            </a:endParaRPr>
          </a:p>
          <a:p>
            <a:pPr marL="342900" indent="-342900">
              <a:lnSpc>
                <a:spcPct val="150000"/>
              </a:lnSpc>
              <a:buFont typeface="Arial" panose="020B0604020202020204" pitchFamily="34" charset="0"/>
              <a:buChar char="•"/>
            </a:pPr>
            <a:r>
              <a:rPr lang="es-ES" sz="2400" dirty="0" smtClean="0">
                <a:latin typeface="+mj-lt"/>
              </a:rPr>
              <a:t>Pocas experiencias cuentan con un sistema riguroso de evaluación.</a:t>
            </a:r>
          </a:p>
          <a:p>
            <a:pPr marL="342900" indent="-342900">
              <a:lnSpc>
                <a:spcPct val="150000"/>
              </a:lnSpc>
              <a:buFont typeface="Arial" panose="020B0604020202020204" pitchFamily="34" charset="0"/>
              <a:buChar char="•"/>
            </a:pPr>
            <a:r>
              <a:rPr lang="es-ES" sz="2400" dirty="0" smtClean="0">
                <a:latin typeface="+mj-lt"/>
              </a:rPr>
              <a:t>Cuando existe, es en torno a un programa, pero no a la globalidad de las actuaciones.</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Falta de tiempos, de recursos y de una cultura de la evaluación.</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
        <p:nvSpPr>
          <p:cNvPr id="6" name="Rectángulo 5"/>
          <p:cNvSpPr/>
          <p:nvPr/>
        </p:nvSpPr>
        <p:spPr>
          <a:xfrm>
            <a:off x="400833" y="329431"/>
            <a:ext cx="10910169" cy="707886"/>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Principales hallazgos</a:t>
            </a:r>
            <a:endParaRPr lang="es-ES" sz="4000" dirty="0">
              <a:solidFill>
                <a:srgbClr val="00B0F0"/>
              </a:solidFill>
              <a:latin typeface="+mj-lt"/>
              <a:ea typeface="+mn-ea"/>
              <a:cs typeface="+mn-cs"/>
              <a:sym typeface="Helvetica Light"/>
            </a:endParaRPr>
          </a:p>
        </p:txBody>
      </p:sp>
    </p:spTree>
    <p:extLst>
      <p:ext uri="{BB962C8B-B14F-4D97-AF65-F5344CB8AC3E}">
        <p14:creationId xmlns:p14="http://schemas.microsoft.com/office/powerpoint/2010/main" val="388552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5" y="1202499"/>
            <a:ext cx="10908561" cy="4384302"/>
          </a:xfrm>
          <a:prstGeom prst="rect">
            <a:avLst/>
          </a:prstGeom>
        </p:spPr>
      </p:pic>
      <p:sp>
        <p:nvSpPr>
          <p:cNvPr id="6" name="Rectángulo 5"/>
          <p:cNvSpPr/>
          <p:nvPr/>
        </p:nvSpPr>
        <p:spPr>
          <a:xfrm>
            <a:off x="400833" y="329431"/>
            <a:ext cx="10910169" cy="707886"/>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Principales hallazgos</a:t>
            </a:r>
            <a:endParaRPr lang="es-ES" sz="4000" dirty="0">
              <a:solidFill>
                <a:srgbClr val="00B0F0"/>
              </a:solidFill>
              <a:latin typeface="+mj-lt"/>
              <a:ea typeface="+mn-ea"/>
              <a:cs typeface="+mn-cs"/>
              <a:sym typeface="Helvetica Light"/>
            </a:endParaRPr>
          </a:p>
        </p:txBody>
      </p:sp>
    </p:spTree>
    <p:extLst>
      <p:ext uri="{BB962C8B-B14F-4D97-AF65-F5344CB8AC3E}">
        <p14:creationId xmlns:p14="http://schemas.microsoft.com/office/powerpoint/2010/main" val="3154556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584775"/>
          </a:xfrm>
          <a:prstGeom prst="rect">
            <a:avLst/>
          </a:prstGeom>
        </p:spPr>
        <p:txBody>
          <a:bodyPr wrap="square">
            <a:spAutoFit/>
          </a:bodyPr>
          <a:lstStyle/>
          <a:p>
            <a:pPr algn="ctr" defTabSz="642915">
              <a:buClrTx/>
              <a:defRPr/>
            </a:pPr>
            <a:r>
              <a:rPr lang="es-ES" sz="3200" dirty="0" smtClean="0">
                <a:solidFill>
                  <a:srgbClr val="00B0F0"/>
                </a:solidFill>
              </a:rPr>
              <a:t>Protocolos y sistemas de valoración</a:t>
            </a:r>
            <a:endParaRPr lang="es-ES" sz="3200" dirty="0">
              <a:solidFill>
                <a:srgbClr val="00B0F0"/>
              </a:solidFill>
              <a:latin typeface="Calibri"/>
              <a:ea typeface="+mn-ea"/>
              <a:cs typeface="+mn-cs"/>
              <a:sym typeface="Helvetica Ligh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89" y="1152394"/>
            <a:ext cx="10255206" cy="4541865"/>
          </a:xfrm>
          <a:prstGeom prst="rect">
            <a:avLst/>
          </a:prstGeom>
        </p:spPr>
      </p:pic>
    </p:spTree>
    <p:extLst>
      <p:ext uri="{BB962C8B-B14F-4D97-AF65-F5344CB8AC3E}">
        <p14:creationId xmlns:p14="http://schemas.microsoft.com/office/powerpoint/2010/main" val="1150487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584775"/>
          </a:xfrm>
          <a:prstGeom prst="rect">
            <a:avLst/>
          </a:prstGeom>
        </p:spPr>
        <p:txBody>
          <a:bodyPr wrap="square">
            <a:spAutoFit/>
          </a:bodyPr>
          <a:lstStyle/>
          <a:p>
            <a:pPr algn="ctr" defTabSz="642915">
              <a:buClrTx/>
              <a:defRPr/>
            </a:pPr>
            <a:r>
              <a:rPr lang="es-ES" sz="3200" dirty="0" smtClean="0">
                <a:solidFill>
                  <a:srgbClr val="00B0F0"/>
                </a:solidFill>
              </a:rPr>
              <a:t>Protocolos y sistemas de valoración</a:t>
            </a:r>
            <a:endParaRPr lang="es-ES" sz="3200" dirty="0">
              <a:solidFill>
                <a:srgbClr val="00B0F0"/>
              </a:solidFill>
              <a:latin typeface="Calibri"/>
              <a:ea typeface="+mn-ea"/>
              <a:cs typeface="+mn-cs"/>
              <a:sym typeface="Helvetica Ligh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030" y="855744"/>
            <a:ext cx="10321446" cy="4731057"/>
          </a:xfrm>
          <a:prstGeom prst="rect">
            <a:avLst/>
          </a:prstGeom>
        </p:spPr>
      </p:pic>
    </p:spTree>
    <p:extLst>
      <p:ext uri="{BB962C8B-B14F-4D97-AF65-F5344CB8AC3E}">
        <p14:creationId xmlns:p14="http://schemas.microsoft.com/office/powerpoint/2010/main" val="3688703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584775"/>
          </a:xfrm>
          <a:prstGeom prst="rect">
            <a:avLst/>
          </a:prstGeom>
        </p:spPr>
        <p:txBody>
          <a:bodyPr wrap="square">
            <a:spAutoFit/>
          </a:bodyPr>
          <a:lstStyle/>
          <a:p>
            <a:pPr algn="ctr" defTabSz="642915">
              <a:buClrTx/>
              <a:defRPr/>
            </a:pPr>
            <a:r>
              <a:rPr lang="es-ES" sz="3200" dirty="0" smtClean="0">
                <a:solidFill>
                  <a:srgbClr val="00B0F0"/>
                </a:solidFill>
              </a:rPr>
              <a:t>Protocolos y sistemas de valoración</a:t>
            </a:r>
            <a:endParaRPr lang="es-ES" sz="3200" dirty="0">
              <a:solidFill>
                <a:srgbClr val="00B0F0"/>
              </a:solidFill>
              <a:latin typeface="Calibri"/>
              <a:ea typeface="+mn-ea"/>
              <a:cs typeface="+mn-cs"/>
              <a:sym typeface="Helvetica Light"/>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53" y="914206"/>
            <a:ext cx="9494728" cy="5913544"/>
          </a:xfrm>
          <a:prstGeom prst="rect">
            <a:avLst/>
          </a:prstGeom>
        </p:spPr>
      </p:pic>
    </p:spTree>
    <p:extLst>
      <p:ext uri="{BB962C8B-B14F-4D97-AF65-F5344CB8AC3E}">
        <p14:creationId xmlns:p14="http://schemas.microsoft.com/office/powerpoint/2010/main" val="1298980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584775"/>
          </a:xfrm>
          <a:prstGeom prst="rect">
            <a:avLst/>
          </a:prstGeom>
        </p:spPr>
        <p:txBody>
          <a:bodyPr wrap="square">
            <a:spAutoFit/>
          </a:bodyPr>
          <a:lstStyle/>
          <a:p>
            <a:pPr algn="ctr" defTabSz="642915">
              <a:buClrTx/>
              <a:defRPr/>
            </a:pPr>
            <a:r>
              <a:rPr lang="es-ES" sz="3200" dirty="0" smtClean="0">
                <a:solidFill>
                  <a:srgbClr val="00B0F0"/>
                </a:solidFill>
              </a:rPr>
              <a:t>Propuestas</a:t>
            </a:r>
            <a:endParaRPr lang="es-ES" sz="3200" dirty="0">
              <a:solidFill>
                <a:srgbClr val="00B0F0"/>
              </a:solidFill>
              <a:latin typeface="Calibri"/>
              <a:ea typeface="+mn-ea"/>
              <a:cs typeface="+mn-cs"/>
              <a:sym typeface="Helvetica Light"/>
            </a:endParaRPr>
          </a:p>
        </p:txBody>
      </p:sp>
      <p:sp>
        <p:nvSpPr>
          <p:cNvPr id="4" name="CuadroTexto 3"/>
          <p:cNvSpPr txBox="1"/>
          <p:nvPr/>
        </p:nvSpPr>
        <p:spPr>
          <a:xfrm>
            <a:off x="1252603" y="2204581"/>
            <a:ext cx="9616896"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400" dirty="0" smtClean="0">
                <a:latin typeface="+mj-lt"/>
              </a:rPr>
              <a:t>Leyes y métodos.</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Procesos.</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Ámbitos.</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1127901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584775"/>
          </a:xfrm>
          <a:prstGeom prst="rect">
            <a:avLst/>
          </a:prstGeom>
        </p:spPr>
        <p:txBody>
          <a:bodyPr wrap="square">
            <a:spAutoFit/>
          </a:bodyPr>
          <a:lstStyle/>
          <a:p>
            <a:pPr algn="ctr" defTabSz="642915">
              <a:buClrTx/>
              <a:defRPr/>
            </a:pPr>
            <a:r>
              <a:rPr lang="es-ES" sz="3200" dirty="0" smtClean="0">
                <a:solidFill>
                  <a:srgbClr val="00B0F0"/>
                </a:solidFill>
                <a:ea typeface="+mn-ea"/>
              </a:rPr>
              <a:t>Recomendaciones en cuanto a detección</a:t>
            </a:r>
            <a:endParaRPr lang="es-ES" sz="3200" dirty="0">
              <a:solidFill>
                <a:srgbClr val="00B0F0"/>
              </a:solidFill>
              <a:latin typeface="Calibri"/>
              <a:ea typeface="+mn-ea"/>
              <a:cs typeface="+mn-cs"/>
              <a:sym typeface="Helvetica Light"/>
            </a:endParaRPr>
          </a:p>
        </p:txBody>
      </p:sp>
      <p:sp>
        <p:nvSpPr>
          <p:cNvPr id="4" name="CuadroTexto 3"/>
          <p:cNvSpPr txBox="1"/>
          <p:nvPr/>
        </p:nvSpPr>
        <p:spPr>
          <a:xfrm>
            <a:off x="1252603" y="2204581"/>
            <a:ext cx="9616896"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400" dirty="0" smtClean="0">
                <a:latin typeface="+mj-lt"/>
              </a:rPr>
              <a:t>Programas transversales y sistemáticos de detección precoz.</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Detección acompañada de una respuesta rápida. </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Acompañamiento y formación a personas que ya tienen el vínculo.</a:t>
            </a:r>
          </a:p>
          <a:p>
            <a:pPr marL="342900" indent="-342900">
              <a:lnSpc>
                <a:spcPct val="150000"/>
              </a:lnSpc>
              <a:buFont typeface="Arial" panose="020B0604020202020204" pitchFamily="34" charset="0"/>
              <a:buChar char="•"/>
            </a:pPr>
            <a:r>
              <a:rPr lang="es-ES" sz="2400" dirty="0" smtClean="0">
                <a:latin typeface="+mj-lt"/>
              </a:rPr>
              <a:t>Atención psicológica precoz sin esperar a la aparición de situaciones graves. </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4073614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584775"/>
          </a:xfrm>
          <a:prstGeom prst="rect">
            <a:avLst/>
          </a:prstGeom>
        </p:spPr>
        <p:txBody>
          <a:bodyPr wrap="square">
            <a:spAutoFit/>
          </a:bodyPr>
          <a:lstStyle/>
          <a:p>
            <a:pPr algn="ctr" defTabSz="642915">
              <a:buClrTx/>
              <a:defRPr/>
            </a:pPr>
            <a:r>
              <a:rPr lang="es-ES" sz="3200" dirty="0" smtClean="0">
                <a:solidFill>
                  <a:srgbClr val="00B0F0"/>
                </a:solidFill>
                <a:ea typeface="+mn-ea"/>
              </a:rPr>
              <a:t>Recomendaciones en cuanto a atención</a:t>
            </a:r>
            <a:endParaRPr lang="es-ES" sz="3200" dirty="0">
              <a:solidFill>
                <a:srgbClr val="00B0F0"/>
              </a:solidFill>
              <a:latin typeface="Calibri"/>
              <a:ea typeface="+mn-ea"/>
              <a:cs typeface="+mn-cs"/>
              <a:sym typeface="Helvetica Light"/>
            </a:endParaRPr>
          </a:p>
        </p:txBody>
      </p:sp>
      <p:sp>
        <p:nvSpPr>
          <p:cNvPr id="4" name="CuadroTexto 3"/>
          <p:cNvSpPr txBox="1"/>
          <p:nvPr/>
        </p:nvSpPr>
        <p:spPr>
          <a:xfrm>
            <a:off x="1252603" y="1528175"/>
            <a:ext cx="9616896" cy="50783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400" dirty="0" smtClean="0">
                <a:latin typeface="+mj-lt"/>
              </a:rPr>
              <a:t>Definición de políticas de infancia generales y transversales.</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Innovar para desarrollar recursos intermedios.</a:t>
            </a:r>
          </a:p>
          <a:p>
            <a:pPr marL="342900" indent="-342900">
              <a:lnSpc>
                <a:spcPct val="150000"/>
              </a:lnSpc>
              <a:buFont typeface="Arial" panose="020B0604020202020204" pitchFamily="34" charset="0"/>
              <a:buChar char="•"/>
            </a:pPr>
            <a:r>
              <a:rPr lang="es-ES" sz="2400" dirty="0" smtClean="0">
                <a:latin typeface="+mj-lt"/>
              </a:rPr>
              <a:t>Mayor </a:t>
            </a:r>
            <a:r>
              <a:rPr lang="es-ES" sz="2400" dirty="0">
                <a:latin typeface="+mj-lt"/>
              </a:rPr>
              <a:t>atención psicológica especializada en situaciones de riesgo o de daño </a:t>
            </a:r>
            <a:r>
              <a:rPr lang="es-ES" sz="2400" dirty="0" smtClean="0">
                <a:latin typeface="+mj-lt"/>
              </a:rPr>
              <a:t>grave.</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Respuesta </a:t>
            </a:r>
            <a:r>
              <a:rPr lang="es-ES" sz="2400" dirty="0">
                <a:latin typeface="+mj-lt"/>
              </a:rPr>
              <a:t>de los sistemas sanitarios autonómicos a los problemas crecientes de salud mental en </a:t>
            </a:r>
            <a:r>
              <a:rPr lang="es-ES" sz="2400" dirty="0" smtClean="0">
                <a:latin typeface="+mj-lt"/>
              </a:rPr>
              <a:t>infancia.</a:t>
            </a:r>
          </a:p>
          <a:p>
            <a:pPr marL="342900" indent="-342900">
              <a:lnSpc>
                <a:spcPct val="150000"/>
              </a:lnSpc>
              <a:buFont typeface="Arial" panose="020B0604020202020204" pitchFamily="34" charset="0"/>
              <a:buChar char="•"/>
            </a:pPr>
            <a:r>
              <a:rPr lang="es-ES" sz="2400" dirty="0" smtClean="0">
                <a:latin typeface="+mj-lt"/>
              </a:rPr>
              <a:t>Capacitación de los profesionales sobre nuevas problemáticas.</a:t>
            </a:r>
          </a:p>
          <a:p>
            <a:pPr marL="342900" indent="-342900">
              <a:lnSpc>
                <a:spcPct val="150000"/>
              </a:lnSpc>
              <a:buFont typeface="Arial" panose="020B0604020202020204" pitchFamily="34" charset="0"/>
              <a:buChar char="•"/>
            </a:pPr>
            <a:r>
              <a:rPr lang="es-ES" sz="2400" dirty="0" smtClean="0">
                <a:latin typeface="+mj-lt"/>
              </a:rPr>
              <a:t>Protección y autoprotección desde la participación de la infancia.</a:t>
            </a:r>
          </a:p>
          <a:p>
            <a:pPr marL="342900" indent="-342900">
              <a:lnSpc>
                <a:spcPct val="150000"/>
              </a:lnSpc>
              <a:buFont typeface="Arial" panose="020B0604020202020204" pitchFamily="34" charset="0"/>
              <a:buChar char="•"/>
            </a:pP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1023695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707886"/>
          </a:xfrm>
          <a:prstGeom prst="rect">
            <a:avLst/>
          </a:prstGeom>
        </p:spPr>
        <p:txBody>
          <a:bodyPr wrap="square">
            <a:spAutoFit/>
          </a:bodyPr>
          <a:lstStyle/>
          <a:p>
            <a:pPr algn="ctr" defTabSz="642915">
              <a:buClrTx/>
              <a:defRPr/>
            </a:pPr>
            <a:r>
              <a:rPr lang="es-ES_tradnl" sz="4000" dirty="0" smtClean="0">
                <a:solidFill>
                  <a:srgbClr val="00B0F0"/>
                </a:solidFill>
                <a:latin typeface="+mj-lt"/>
                <a:ea typeface="+mn-ea"/>
                <a:cs typeface="+mn-cs"/>
                <a:sym typeface="Helvetica Light"/>
              </a:rPr>
              <a:t>La violencia contra la infancia, un fenómeno oculto</a:t>
            </a:r>
            <a:endParaRPr lang="es-ES" sz="4000" dirty="0">
              <a:solidFill>
                <a:sysClr val="windowText" lastClr="000000"/>
              </a:solidFill>
              <a:latin typeface="+mj-lt"/>
              <a:ea typeface="+mn-ea"/>
              <a:cs typeface="+mn-cs"/>
              <a:sym typeface="Helvetica Light"/>
            </a:endParaRPr>
          </a:p>
        </p:txBody>
      </p:sp>
      <p:sp>
        <p:nvSpPr>
          <p:cNvPr id="4" name="CuadroTexto 3"/>
          <p:cNvSpPr txBox="1"/>
          <p:nvPr/>
        </p:nvSpPr>
        <p:spPr>
          <a:xfrm>
            <a:off x="760995" y="1352808"/>
            <a:ext cx="10108504" cy="4524315"/>
          </a:xfrm>
          <a:prstGeom prst="rect">
            <a:avLst/>
          </a:prstGeom>
          <a:noFill/>
        </p:spPr>
        <p:txBody>
          <a:bodyPr wrap="square" rtlCol="0">
            <a:spAutoFit/>
          </a:bodyPr>
          <a:lstStyle/>
          <a:p>
            <a:pPr marL="342900" indent="-342900">
              <a:buFont typeface="Arial" panose="020B0604020202020204" pitchFamily="34" charset="0"/>
              <a:buChar char="•"/>
            </a:pPr>
            <a:r>
              <a:rPr lang="es-ES" sz="2400" dirty="0">
                <a:latin typeface="+mj-lt"/>
              </a:rPr>
              <a:t>Menos del 10% de las situaciones de violencia es denunciada y/o </a:t>
            </a:r>
            <a:r>
              <a:rPr lang="es-ES" sz="2400" dirty="0" smtClean="0">
                <a:latin typeface="+mj-lt"/>
              </a:rPr>
              <a:t>notificada.</a:t>
            </a:r>
          </a:p>
          <a:p>
            <a:endParaRPr lang="es-ES" sz="2400" dirty="0" smtClean="0">
              <a:latin typeface="+mj-lt"/>
            </a:endParaRPr>
          </a:p>
          <a:p>
            <a:pPr marL="342900" indent="-342900">
              <a:buFont typeface="Arial" panose="020B0604020202020204" pitchFamily="34" charset="0"/>
              <a:buChar char="•"/>
            </a:pPr>
            <a:r>
              <a:rPr lang="es-ES" sz="2400" dirty="0">
                <a:latin typeface="+mj-lt"/>
              </a:rPr>
              <a:t>E</a:t>
            </a:r>
            <a:r>
              <a:rPr lang="es-ES" sz="2400" dirty="0" smtClean="0">
                <a:latin typeface="+mj-lt"/>
              </a:rPr>
              <a:t>n </a:t>
            </a:r>
            <a:r>
              <a:rPr lang="es-ES" sz="2400" dirty="0">
                <a:latin typeface="+mj-lt"/>
              </a:rPr>
              <a:t>el año 2020 se contabilizaron 5.846 delitos de malos tratos en el ámbito familiar hacia niños, niñas y </a:t>
            </a:r>
            <a:r>
              <a:rPr lang="es-ES" sz="2400" dirty="0" smtClean="0">
                <a:latin typeface="+mj-lt"/>
              </a:rPr>
              <a:t>adolescentes.</a:t>
            </a:r>
          </a:p>
          <a:p>
            <a:endParaRPr lang="es-ES" sz="2400" dirty="0">
              <a:solidFill>
                <a:schemeClr val="dk1"/>
              </a:solidFill>
              <a:latin typeface="+mj-lt"/>
              <a:cs typeface="Calibri"/>
              <a:sym typeface="Calibri"/>
            </a:endParaRPr>
          </a:p>
          <a:p>
            <a:pPr marL="342900" indent="-342900">
              <a:buFont typeface="Arial" panose="020B0604020202020204" pitchFamily="34" charset="0"/>
              <a:buChar char="•"/>
            </a:pPr>
            <a:r>
              <a:rPr lang="es-ES" sz="2400" dirty="0" smtClean="0">
                <a:solidFill>
                  <a:schemeClr val="dk1"/>
                </a:solidFill>
                <a:latin typeface="+mj-lt"/>
                <a:cs typeface="Calibri"/>
                <a:sym typeface="Calibri"/>
              </a:rPr>
              <a:t>Más de la mitad de las víctimas de delitos contra la libertad sexual fueron menores de edad </a:t>
            </a:r>
            <a:r>
              <a:rPr lang="es-ES" sz="2400" dirty="0">
                <a:latin typeface="+mj-lt"/>
              </a:rPr>
              <a:t>(5.685 de un total de 11.197 víctimas</a:t>
            </a:r>
            <a:r>
              <a:rPr lang="es-ES" sz="2400" dirty="0" smtClean="0">
                <a:latin typeface="+mj-lt"/>
              </a:rPr>
              <a:t>).</a:t>
            </a:r>
          </a:p>
          <a:p>
            <a:endParaRPr lang="es-ES" sz="2400" dirty="0" smtClean="0">
              <a:latin typeface="+mj-lt"/>
            </a:endParaRPr>
          </a:p>
          <a:p>
            <a:pPr marL="342900" indent="-342900">
              <a:buFont typeface="Arial" panose="020B0604020202020204" pitchFamily="34" charset="0"/>
              <a:buChar char="•"/>
            </a:pPr>
            <a:r>
              <a:rPr lang="es-ES" sz="2400" dirty="0" smtClean="0">
                <a:latin typeface="+mj-lt"/>
              </a:rPr>
              <a:t>En 2019 se presentaron 15.688 casos de sospecha de maltrato infantil.</a:t>
            </a:r>
          </a:p>
          <a:p>
            <a:endParaRPr lang="es-ES" sz="2400" dirty="0" smtClean="0">
              <a:latin typeface="+mj-lt"/>
            </a:endParaRPr>
          </a:p>
          <a:p>
            <a:pPr marL="342900" indent="-342900">
              <a:buFont typeface="Arial" panose="020B0604020202020204" pitchFamily="34" charset="0"/>
              <a:buChar char="•"/>
            </a:pPr>
            <a:r>
              <a:rPr lang="es-ES" sz="2400" dirty="0">
                <a:latin typeface="+mj-lt"/>
              </a:rPr>
              <a:t>E</a:t>
            </a:r>
            <a:r>
              <a:rPr lang="es-ES" sz="2400" dirty="0" smtClean="0">
                <a:latin typeface="+mj-lt"/>
              </a:rPr>
              <a:t>l </a:t>
            </a:r>
            <a:r>
              <a:rPr lang="es-ES" sz="2400" dirty="0">
                <a:latin typeface="+mj-lt"/>
              </a:rPr>
              <a:t>33,6% de los estudiantes sufre algún tipo de acoso y el 22,5% ha experimentado </a:t>
            </a:r>
            <a:r>
              <a:rPr lang="es-ES" sz="2400" dirty="0" err="1" smtClean="0">
                <a:latin typeface="+mj-lt"/>
              </a:rPr>
              <a:t>ciberacoso</a:t>
            </a:r>
            <a:r>
              <a:rPr lang="es-ES" sz="2400" dirty="0" smtClean="0">
                <a:latin typeface="+mj-lt"/>
              </a:rPr>
              <a:t>.</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326880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1361107" cy="707886"/>
          </a:xfrm>
          <a:prstGeom prst="rect">
            <a:avLst/>
          </a:prstGeom>
        </p:spPr>
        <p:txBody>
          <a:bodyPr wrap="square">
            <a:spAutoFit/>
          </a:bodyPr>
          <a:lstStyle/>
          <a:p>
            <a:pPr algn="ctr" defTabSz="642915">
              <a:buClrTx/>
              <a:defRPr/>
            </a:pPr>
            <a:r>
              <a:rPr lang="es-ES" sz="4000" dirty="0" smtClean="0">
                <a:solidFill>
                  <a:srgbClr val="00B0F0"/>
                </a:solidFill>
                <a:latin typeface="+mj-lt"/>
                <a:ea typeface="+mn-ea"/>
                <a:cs typeface="+mn-cs"/>
                <a:sym typeface="Helvetica Light"/>
              </a:rPr>
              <a:t>Otros recursos para </a:t>
            </a:r>
            <a:r>
              <a:rPr lang="es-ES" sz="4000" dirty="0">
                <a:solidFill>
                  <a:srgbClr val="00B0F0"/>
                </a:solidFill>
                <a:latin typeface="+mj-lt"/>
                <a:ea typeface="+mn-ea"/>
                <a:cs typeface="+mn-cs"/>
                <a:sym typeface="Helvetica Light"/>
              </a:rPr>
              <a:t>la implementación de la </a:t>
            </a:r>
            <a:r>
              <a:rPr lang="es-ES" sz="4000" dirty="0" smtClean="0">
                <a:solidFill>
                  <a:srgbClr val="00B0F0"/>
                </a:solidFill>
                <a:latin typeface="+mj-lt"/>
                <a:ea typeface="+mn-ea"/>
                <a:cs typeface="+mn-cs"/>
                <a:sym typeface="Helvetica Light"/>
              </a:rPr>
              <a:t>LOPIVI</a:t>
            </a:r>
            <a:endParaRPr lang="es-ES" sz="4000" dirty="0">
              <a:solidFill>
                <a:sysClr val="windowText" lastClr="000000"/>
              </a:solidFill>
              <a:latin typeface="+mj-lt"/>
              <a:ea typeface="+mn-ea"/>
              <a:cs typeface="+mn-cs"/>
              <a:sym typeface="Helvetica Ligh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37" y="1109063"/>
            <a:ext cx="3329614" cy="4707642"/>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847" y="1109063"/>
            <a:ext cx="3406787" cy="4753958"/>
          </a:xfrm>
          <a:prstGeom prst="rect">
            <a:avLst/>
          </a:prstGeom>
        </p:spPr>
      </p:pic>
    </p:spTree>
    <p:extLst>
      <p:ext uri="{BB962C8B-B14F-4D97-AF65-F5344CB8AC3E}">
        <p14:creationId xmlns:p14="http://schemas.microsoft.com/office/powerpoint/2010/main" val="3040275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67" y="0"/>
            <a:ext cx="12393734" cy="8262489"/>
          </a:xfrm>
          <a:prstGeom prst="rect">
            <a:avLst/>
          </a:prstGeom>
        </p:spPr>
      </p:pic>
      <p:sp>
        <p:nvSpPr>
          <p:cNvPr id="13" name="Title 4">
            <a:extLst>
              <a:ext uri="{FF2B5EF4-FFF2-40B4-BE49-F238E27FC236}">
                <a16:creationId xmlns:a16="http://schemas.microsoft.com/office/drawing/2014/main" id="{5C69FFDA-9F16-454C-97AB-72A64F656DD0}"/>
              </a:ext>
            </a:extLst>
          </p:cNvPr>
          <p:cNvSpPr txBox="1">
            <a:spLocks/>
          </p:cNvSpPr>
          <p:nvPr/>
        </p:nvSpPr>
        <p:spPr>
          <a:xfrm>
            <a:off x="1446372" y="4012496"/>
            <a:ext cx="10515600" cy="26114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b="1" dirty="0" smtClean="0">
                <a:latin typeface="Arial" panose="020B0604020202020204" pitchFamily="34" charset="0"/>
                <a:cs typeface="Arial" panose="020B0604020202020204" pitchFamily="34" charset="0"/>
              </a:rPr>
              <a:t>¡</a:t>
            </a:r>
            <a:r>
              <a:rPr lang="en-US" b="1" dirty="0" err="1" smtClean="0">
                <a:latin typeface="Arial" panose="020B0604020202020204" pitchFamily="34" charset="0"/>
                <a:cs typeface="Arial" panose="020B0604020202020204" pitchFamily="34" charset="0"/>
              </a:rPr>
              <a:t>Muchas</a:t>
            </a:r>
            <a:r>
              <a:rPr lang="en-US" b="1" dirty="0" smtClean="0">
                <a:latin typeface="Arial" panose="020B0604020202020204" pitchFamily="34" charset="0"/>
                <a:cs typeface="Arial" panose="020B0604020202020204" pitchFamily="34" charset="0"/>
              </a:rPr>
              <a:t> gracias!</a:t>
            </a:r>
          </a:p>
          <a:p>
            <a:pPr algn="r">
              <a:lnSpc>
                <a:spcPct val="100000"/>
              </a:lnSpc>
            </a:pPr>
            <a:endParaRPr lang="en-US" b="1" dirty="0">
              <a:latin typeface="Arial" panose="020B0604020202020204" pitchFamily="34" charset="0"/>
              <a:cs typeface="Arial" panose="020B0604020202020204" pitchFamily="34" charset="0"/>
            </a:endParaRPr>
          </a:p>
          <a:p>
            <a:pPr algn="r">
              <a:lnSpc>
                <a:spcPct val="100000"/>
              </a:lnSpc>
            </a:pPr>
            <a:r>
              <a:rPr lang="en-US" sz="3200" b="1" dirty="0">
                <a:latin typeface="Arial" panose="020B0604020202020204" pitchFamily="34" charset="0"/>
                <a:cs typeface="Arial" panose="020B0604020202020204" pitchFamily="34" charset="0"/>
              </a:rPr>
              <a:t>s</a:t>
            </a:r>
            <a:r>
              <a:rPr lang="en-US" sz="3200" b="1" dirty="0" smtClean="0">
                <a:latin typeface="Arial" panose="020B0604020202020204" pitchFamily="34" charset="0"/>
                <a:cs typeface="Arial" panose="020B0604020202020204" pitchFamily="34" charset="0"/>
              </a:rPr>
              <a:t>aguado@unicef.es</a:t>
            </a:r>
            <a:endParaRPr lang="en-US" sz="3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1DAB3BB-4283-6B42-A2DD-9528D262783E}"/>
              </a:ext>
            </a:extLst>
          </p:cNvPr>
          <p:cNvSpPr txBox="1"/>
          <p:nvPr/>
        </p:nvSpPr>
        <p:spPr>
          <a:xfrm rot="16200000">
            <a:off x="-971550" y="4628035"/>
            <a:ext cx="2324101" cy="230832"/>
          </a:xfrm>
          <a:prstGeom prst="rect">
            <a:avLst/>
          </a:prstGeom>
          <a:noFill/>
        </p:spPr>
        <p:txBody>
          <a:bodyPr wrap="square" rtlCol="0">
            <a:spAutoFit/>
          </a:bodyPr>
          <a:lstStyle/>
          <a:p>
            <a:r>
              <a:rPr lang="en-US" sz="900" dirty="0">
                <a:solidFill>
                  <a:schemeClr val="tx1">
                    <a:alpha val="40000"/>
                  </a:schemeClr>
                </a:solidFill>
              </a:rPr>
              <a:t>© anna-kolosyuk-4R6pg0Iq5IU-unsplash</a:t>
            </a: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285" y="-167876"/>
            <a:ext cx="3715520" cy="1871476"/>
          </a:xfrm>
          <a:prstGeom prst="rect">
            <a:avLst/>
          </a:prstGeom>
        </p:spPr>
      </p:pic>
    </p:spTree>
    <p:extLst>
      <p:ext uri="{BB962C8B-B14F-4D97-AF65-F5344CB8AC3E}">
        <p14:creationId xmlns:p14="http://schemas.microsoft.com/office/powerpoint/2010/main" val="264794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707886"/>
          </a:xfrm>
          <a:prstGeom prst="rect">
            <a:avLst/>
          </a:prstGeom>
        </p:spPr>
        <p:txBody>
          <a:bodyPr wrap="square">
            <a:spAutoFit/>
          </a:bodyPr>
          <a:lstStyle/>
          <a:p>
            <a:pPr algn="ctr" defTabSz="642915">
              <a:buClrTx/>
              <a:defRPr/>
            </a:pPr>
            <a:r>
              <a:rPr lang="es-ES_tradnl" sz="4000" dirty="0" smtClean="0">
                <a:solidFill>
                  <a:srgbClr val="00B0F0"/>
                </a:solidFill>
                <a:latin typeface="+mj-lt"/>
                <a:ea typeface="+mn-ea"/>
                <a:cs typeface="+mn-cs"/>
                <a:sym typeface="Helvetica Light"/>
              </a:rPr>
              <a:t>La violencia contra la infancia, un fenómeno oculto</a:t>
            </a:r>
            <a:endParaRPr lang="es-ES" sz="4000" dirty="0">
              <a:solidFill>
                <a:sysClr val="windowText" lastClr="000000"/>
              </a:solidFill>
              <a:latin typeface="+mj-lt"/>
              <a:ea typeface="+mn-ea"/>
              <a:cs typeface="+mn-cs"/>
              <a:sym typeface="Helvetica Light"/>
            </a:endParaRPr>
          </a:p>
        </p:txBody>
      </p:sp>
      <p:sp>
        <p:nvSpPr>
          <p:cNvPr id="4" name="CuadroTexto 3"/>
          <p:cNvSpPr txBox="1"/>
          <p:nvPr/>
        </p:nvSpPr>
        <p:spPr>
          <a:xfrm>
            <a:off x="760995" y="1202496"/>
            <a:ext cx="10108504" cy="4154984"/>
          </a:xfrm>
          <a:prstGeom prst="rect">
            <a:avLst/>
          </a:prstGeom>
          <a:noFill/>
        </p:spPr>
        <p:txBody>
          <a:bodyPr wrap="square" rtlCol="0">
            <a:spAutoFit/>
          </a:bodyPr>
          <a:lstStyle/>
          <a:p>
            <a:pPr marL="342900" indent="-342900">
              <a:buFont typeface="Arial" panose="020B0604020202020204" pitchFamily="34" charset="0"/>
              <a:buChar char="•"/>
            </a:pPr>
            <a:r>
              <a:rPr lang="es-ES" sz="2400" dirty="0">
                <a:latin typeface="+mj-lt"/>
              </a:rPr>
              <a:t>1</a:t>
            </a:r>
            <a:r>
              <a:rPr lang="es-ES" sz="2400" dirty="0" smtClean="0">
                <a:latin typeface="+mj-lt"/>
              </a:rPr>
              <a:t> </a:t>
            </a:r>
            <a:r>
              <a:rPr lang="es-ES" sz="2400" dirty="0">
                <a:latin typeface="+mj-lt"/>
              </a:rPr>
              <a:t>de cada 3</a:t>
            </a:r>
            <a:r>
              <a:rPr lang="es-ES" sz="2400" dirty="0" smtClean="0">
                <a:latin typeface="+mj-lt"/>
              </a:rPr>
              <a:t> </a:t>
            </a:r>
            <a:r>
              <a:rPr lang="es-ES" sz="2400" dirty="0">
                <a:latin typeface="+mj-lt"/>
              </a:rPr>
              <a:t>niños, niñas y adolescentes es o ha sido maltratado emocionalmente (casi 2.300.000</a:t>
            </a:r>
            <a:r>
              <a:rPr lang="es-ES" sz="2400" dirty="0" smtClean="0">
                <a:latin typeface="+mj-lt"/>
              </a:rPr>
              <a:t>).</a:t>
            </a:r>
          </a:p>
          <a:p>
            <a:endParaRPr lang="es-ES" sz="2400" dirty="0" smtClean="0">
              <a:latin typeface="+mj-lt"/>
            </a:endParaRPr>
          </a:p>
          <a:p>
            <a:pPr marL="342900" indent="-342900">
              <a:buFont typeface="Arial" panose="020B0604020202020204" pitchFamily="34" charset="0"/>
              <a:buChar char="•"/>
            </a:pPr>
            <a:r>
              <a:rPr lang="es-ES" sz="2400" dirty="0">
                <a:latin typeface="+mj-lt"/>
              </a:rPr>
              <a:t>1</a:t>
            </a:r>
            <a:r>
              <a:rPr lang="es-ES" sz="2400" dirty="0" smtClean="0">
                <a:latin typeface="+mj-lt"/>
              </a:rPr>
              <a:t> </a:t>
            </a:r>
            <a:r>
              <a:rPr lang="es-ES" sz="2400" dirty="0">
                <a:latin typeface="+mj-lt"/>
              </a:rPr>
              <a:t>de cada </a:t>
            </a:r>
            <a:r>
              <a:rPr lang="es-ES" sz="2400" dirty="0" smtClean="0">
                <a:latin typeface="+mj-lt"/>
              </a:rPr>
              <a:t>5 </a:t>
            </a:r>
            <a:r>
              <a:rPr lang="es-ES" sz="2400" dirty="0">
                <a:latin typeface="+mj-lt"/>
              </a:rPr>
              <a:t>es víctima de abusos sexuales (más de 1.500.000 de niños, niñas y </a:t>
            </a:r>
            <a:r>
              <a:rPr lang="es-ES" sz="2400" dirty="0" smtClean="0">
                <a:latin typeface="+mj-lt"/>
              </a:rPr>
              <a:t>adolescentes). </a:t>
            </a:r>
            <a:r>
              <a:rPr lang="es-ES" sz="2400" dirty="0">
                <a:latin typeface="+mj-lt"/>
              </a:rPr>
              <a:t>La misma proporción que los que sufren negligencias físicas</a:t>
            </a:r>
            <a:r>
              <a:rPr lang="es-ES" sz="2400" dirty="0" smtClean="0">
                <a:latin typeface="+mj-lt"/>
              </a:rPr>
              <a:t>.</a:t>
            </a:r>
          </a:p>
          <a:p>
            <a:pPr marL="342900" indent="-342900">
              <a:buFont typeface="Arial" panose="020B0604020202020204" pitchFamily="34" charset="0"/>
              <a:buChar char="•"/>
            </a:pPr>
            <a:endParaRPr lang="es-ES" sz="2400" dirty="0">
              <a:latin typeface="+mj-lt"/>
            </a:endParaRPr>
          </a:p>
          <a:p>
            <a:pPr marL="342900" indent="-342900">
              <a:buFont typeface="Arial" panose="020B0604020202020204" pitchFamily="34" charset="0"/>
              <a:buChar char="•"/>
            </a:pPr>
            <a:r>
              <a:rPr lang="es-ES" sz="2400" dirty="0">
                <a:latin typeface="+mj-lt"/>
              </a:rPr>
              <a:t>El maltrato físico afectaría a 1</a:t>
            </a:r>
            <a:r>
              <a:rPr lang="es-ES" sz="2400" dirty="0" smtClean="0">
                <a:latin typeface="+mj-lt"/>
              </a:rPr>
              <a:t> </a:t>
            </a:r>
            <a:r>
              <a:rPr lang="es-ES" sz="2400" dirty="0">
                <a:latin typeface="+mj-lt"/>
              </a:rPr>
              <a:t>de cada </a:t>
            </a:r>
            <a:r>
              <a:rPr lang="es-ES" sz="2400" dirty="0" smtClean="0">
                <a:latin typeface="+mj-lt"/>
              </a:rPr>
              <a:t>10 </a:t>
            </a:r>
            <a:r>
              <a:rPr lang="es-ES" sz="2400" dirty="0">
                <a:latin typeface="+mj-lt"/>
              </a:rPr>
              <a:t>(más de 750.000</a:t>
            </a:r>
            <a:r>
              <a:rPr lang="es-ES" sz="2400" dirty="0" smtClean="0">
                <a:latin typeface="+mj-lt"/>
              </a:rPr>
              <a:t>).</a:t>
            </a:r>
          </a:p>
          <a:p>
            <a:endParaRPr lang="es-ES" sz="2400" dirty="0" smtClean="0">
              <a:latin typeface="+mj-lt"/>
            </a:endParaRPr>
          </a:p>
          <a:p>
            <a:pPr marL="342900" indent="-342900">
              <a:buFont typeface="Arial" panose="020B0604020202020204" pitchFamily="34" charset="0"/>
              <a:buChar char="•"/>
            </a:pPr>
            <a:r>
              <a:rPr lang="es-ES" sz="2400" dirty="0" smtClean="0">
                <a:latin typeface="+mj-lt"/>
              </a:rPr>
              <a:t>La violencia impacta más sobre las niñas, con una 10 puntos (el 55% de las víctimas de delitos violentos son chicas y el 45% chicos).</a:t>
            </a:r>
          </a:p>
          <a:p>
            <a:pPr marL="342900" indent="-342900">
              <a:buFont typeface="Arial" panose="020B0604020202020204" pitchFamily="34" charset="0"/>
              <a:buChar char="•"/>
            </a:pPr>
            <a:endParaRPr lang="es-ES" sz="2400" dirty="0" smtClean="0">
              <a:latin typeface="+mj-lt"/>
            </a:endParaRPr>
          </a:p>
        </p:txBody>
      </p:sp>
      <p:pic>
        <p:nvPicPr>
          <p:cNvPr id="6"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2744700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707886"/>
          </a:xfrm>
          <a:prstGeom prst="rect">
            <a:avLst/>
          </a:prstGeom>
        </p:spPr>
        <p:txBody>
          <a:bodyPr wrap="square">
            <a:spAutoFit/>
          </a:bodyPr>
          <a:lstStyle/>
          <a:p>
            <a:pPr algn="ctr" defTabSz="642915">
              <a:buClrTx/>
              <a:defRPr/>
            </a:pPr>
            <a:r>
              <a:rPr lang="es-ES_tradnl" sz="4000" dirty="0" smtClean="0">
                <a:solidFill>
                  <a:srgbClr val="00B0F0"/>
                </a:solidFill>
                <a:latin typeface="+mj-lt"/>
                <a:ea typeface="+mn-ea"/>
                <a:cs typeface="+mn-cs"/>
                <a:sym typeface="Helvetica Light"/>
              </a:rPr>
              <a:t>La violencia contra la infancia, un fenómeno oculto</a:t>
            </a:r>
            <a:endParaRPr lang="es-ES" sz="4000" dirty="0">
              <a:solidFill>
                <a:sysClr val="windowText" lastClr="000000"/>
              </a:solidFill>
              <a:latin typeface="+mj-lt"/>
              <a:ea typeface="+mn-ea"/>
              <a:cs typeface="+mn-cs"/>
              <a:sym typeface="Helvetica Light"/>
            </a:endParaRPr>
          </a:p>
        </p:txBody>
      </p:sp>
      <p:sp>
        <p:nvSpPr>
          <p:cNvPr id="4" name="CuadroTexto 3"/>
          <p:cNvSpPr txBox="1"/>
          <p:nvPr/>
        </p:nvSpPr>
        <p:spPr>
          <a:xfrm>
            <a:off x="760995" y="1202496"/>
            <a:ext cx="10108504" cy="2308324"/>
          </a:xfrm>
          <a:prstGeom prst="rect">
            <a:avLst/>
          </a:prstGeom>
          <a:noFill/>
        </p:spPr>
        <p:txBody>
          <a:bodyPr wrap="square" rtlCol="0">
            <a:spAutoFit/>
          </a:bodyPr>
          <a:lstStyle/>
          <a:p>
            <a:pPr marL="342900" indent="-342900">
              <a:buFont typeface="Arial" panose="020B0604020202020204" pitchFamily="34" charset="0"/>
              <a:buChar char="•"/>
            </a:pPr>
            <a:r>
              <a:rPr lang="es-ES" sz="2400" dirty="0" smtClean="0">
                <a:latin typeface="+mj-lt"/>
              </a:rPr>
              <a:t>Las personas con algún tipo de discapacidad o con orientaciones sexuales e identidades de género diversas, más expuestas a ser víctimas de violencia en todos los contextos.</a:t>
            </a:r>
          </a:p>
          <a:p>
            <a:pPr marL="342900" indent="-342900">
              <a:buFont typeface="Arial" panose="020B0604020202020204" pitchFamily="34" charset="0"/>
              <a:buChar char="•"/>
            </a:pPr>
            <a:endParaRPr lang="es-ES" sz="2400" dirty="0" smtClean="0">
              <a:latin typeface="+mj-lt"/>
            </a:endParaRPr>
          </a:p>
          <a:p>
            <a:pPr marL="342900" indent="-342900">
              <a:buFont typeface="Arial" panose="020B0604020202020204" pitchFamily="34" charset="0"/>
              <a:buChar char="•"/>
            </a:pPr>
            <a:r>
              <a:rPr lang="es-ES" sz="2400" dirty="0" smtClean="0">
                <a:latin typeface="+mj-lt"/>
              </a:rPr>
              <a:t>Únicamente la violencia sexual ejercida sobre niños, niñas y adolescentes de España supone un coste de casi mil millones de euros anuales.</a:t>
            </a:r>
            <a:endParaRPr lang="es-ES" sz="2400" dirty="0">
              <a:latin typeface="+mj-lt"/>
            </a:endParaRPr>
          </a:p>
        </p:txBody>
      </p:sp>
      <p:pic>
        <p:nvPicPr>
          <p:cNvPr id="6"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35984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707886"/>
          </a:xfrm>
          <a:prstGeom prst="rect">
            <a:avLst/>
          </a:prstGeom>
        </p:spPr>
        <p:txBody>
          <a:bodyPr wrap="square">
            <a:spAutoFit/>
          </a:bodyPr>
          <a:lstStyle/>
          <a:p>
            <a:pPr algn="ctr" defTabSz="642915">
              <a:buClrTx/>
              <a:defRPr/>
            </a:pPr>
            <a:r>
              <a:rPr lang="es-ES_tradnl" sz="4000" dirty="0" smtClean="0">
                <a:solidFill>
                  <a:srgbClr val="00B0F0"/>
                </a:solidFill>
                <a:latin typeface="+mj-lt"/>
                <a:ea typeface="+mn-ea"/>
                <a:cs typeface="+mn-cs"/>
                <a:sym typeface="Helvetica Light"/>
              </a:rPr>
              <a:t>El reto de la implementació</a:t>
            </a:r>
            <a:r>
              <a:rPr lang="es-ES_tradnl" sz="4000" dirty="0" smtClean="0">
                <a:solidFill>
                  <a:srgbClr val="00B0F0"/>
                </a:solidFill>
                <a:latin typeface="+mj-lt"/>
                <a:ea typeface="+mn-ea"/>
                <a:cs typeface="+mn-cs"/>
                <a:sym typeface="Helvetica Light"/>
              </a:rPr>
              <a:t>n de la LOPIVI</a:t>
            </a:r>
            <a:endParaRPr lang="es-ES" sz="4000" dirty="0">
              <a:solidFill>
                <a:sysClr val="windowText" lastClr="000000"/>
              </a:solidFill>
              <a:latin typeface="+mj-lt"/>
              <a:ea typeface="+mn-ea"/>
              <a:cs typeface="+mn-cs"/>
              <a:sym typeface="Helvetica Light"/>
            </a:endParaRPr>
          </a:p>
        </p:txBody>
      </p:sp>
      <p:sp>
        <p:nvSpPr>
          <p:cNvPr id="4" name="CuadroTexto 3"/>
          <p:cNvSpPr txBox="1"/>
          <p:nvPr/>
        </p:nvSpPr>
        <p:spPr>
          <a:xfrm>
            <a:off x="801665" y="2157897"/>
            <a:ext cx="10108504" cy="1938992"/>
          </a:xfrm>
          <a:prstGeom prst="rect">
            <a:avLst/>
          </a:prstGeom>
          <a:noFill/>
        </p:spPr>
        <p:txBody>
          <a:bodyPr wrap="square" rtlCol="0">
            <a:spAutoFit/>
          </a:bodyPr>
          <a:lstStyle/>
          <a:p>
            <a:pPr marL="342900" indent="-342900">
              <a:buFont typeface="Arial" panose="020B0604020202020204" pitchFamily="34" charset="0"/>
              <a:buChar char="•"/>
            </a:pPr>
            <a:r>
              <a:rPr lang="es-ES" sz="2400" dirty="0" smtClean="0">
                <a:latin typeface="+mj-lt"/>
              </a:rPr>
              <a:t>Hito en la lucha por los derechos de la infancia: nuevo enfoque que aspira a implicar a toda la sociedad.</a:t>
            </a:r>
            <a:endParaRPr lang="es-ES" sz="2400" dirty="0" smtClean="0">
              <a:latin typeface="+mj-lt"/>
            </a:endParaRPr>
          </a:p>
          <a:p>
            <a:pPr marL="342900" indent="-342900">
              <a:buFont typeface="Arial" panose="020B0604020202020204" pitchFamily="34" charset="0"/>
              <a:buChar char="•"/>
            </a:pPr>
            <a:endParaRPr lang="es-ES" sz="2400" dirty="0" smtClean="0">
              <a:latin typeface="+mj-lt"/>
            </a:endParaRPr>
          </a:p>
          <a:p>
            <a:pPr marL="342900" indent="-342900">
              <a:buFont typeface="Arial" panose="020B0604020202020204" pitchFamily="34" charset="0"/>
              <a:buChar char="•"/>
            </a:pPr>
            <a:r>
              <a:rPr lang="es-ES" sz="2400" dirty="0" smtClean="0">
                <a:latin typeface="+mj-lt"/>
              </a:rPr>
              <a:t>Para lograr un cambio verdadero, la legislación deberá tener consecuencias metodológicas.</a:t>
            </a:r>
            <a:endParaRPr lang="es-ES" sz="2400" dirty="0">
              <a:latin typeface="+mj-lt"/>
            </a:endParaRPr>
          </a:p>
        </p:txBody>
      </p:sp>
      <p:pic>
        <p:nvPicPr>
          <p:cNvPr id="6"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1640563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1298477" cy="1323439"/>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Estudio </a:t>
            </a:r>
            <a:r>
              <a:rPr lang="es-ES" sz="4000" dirty="0" smtClean="0">
                <a:solidFill>
                  <a:srgbClr val="00B0F0"/>
                </a:solidFill>
                <a:latin typeface="+mj-lt"/>
                <a:ea typeface="+mn-ea"/>
                <a:cs typeface="+mn-cs"/>
              </a:rPr>
              <a:t>participativo para la mejora de la puesta en práctica de la LOPIVI</a:t>
            </a:r>
            <a:endParaRPr lang="es-ES" sz="4000" dirty="0">
              <a:solidFill>
                <a:srgbClr val="00B0F0"/>
              </a:solidFill>
              <a:latin typeface="+mj-lt"/>
              <a:ea typeface="+mn-ea"/>
              <a:cs typeface="+mn-cs"/>
              <a:sym typeface="Helvetica Light"/>
            </a:endParaRPr>
          </a:p>
        </p:txBody>
      </p:sp>
      <p:sp>
        <p:nvSpPr>
          <p:cNvPr id="4" name="CuadroTexto 3"/>
          <p:cNvSpPr txBox="1"/>
          <p:nvPr/>
        </p:nvSpPr>
        <p:spPr>
          <a:xfrm>
            <a:off x="4008328" y="1741118"/>
            <a:ext cx="7340253" cy="45243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400" dirty="0" smtClean="0">
                <a:latin typeface="+mj-lt"/>
              </a:rPr>
              <a:t>Participación 500 personas adultas, profesionales en diferentes ámbitos relacionados con la infancia, y 2.700 niños, niñas y adolescentes.</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Desarrollo en 9 Comunidades Autónomas.</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Objetivo: contribuir a la implementación de la Ley, y a las adaptaciones necesarias en cada Comunidad Autónoma. </a:t>
            </a:r>
            <a:endParaRPr lang="es-ES" sz="2400" dirty="0">
              <a:latin typeface="+mj-lt"/>
            </a:endParaRPr>
          </a:p>
          <a:p>
            <a:pPr marL="342900" indent="-342900">
              <a:lnSpc>
                <a:spcPct val="150000"/>
              </a:lnSpc>
              <a:buFont typeface="Arial" panose="020B0604020202020204" pitchFamily="34" charset="0"/>
              <a:buChar char="•"/>
            </a:pPr>
            <a:r>
              <a:rPr lang="es-ES" sz="2400" dirty="0" smtClean="0">
                <a:latin typeface="+mj-lt"/>
              </a:rPr>
              <a:t>Conversación interdisciplinar, incluyendo a la infancia. </a:t>
            </a:r>
            <a:endParaRPr lang="es-ES" sz="2400" dirty="0">
              <a:latin typeface="+mj-l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37" y="1741118"/>
            <a:ext cx="3117491" cy="4409162"/>
          </a:xfrm>
          <a:prstGeom prst="rect">
            <a:avLst/>
          </a:prstGeom>
        </p:spPr>
      </p:pic>
    </p:spTree>
    <p:extLst>
      <p:ext uri="{BB962C8B-B14F-4D97-AF65-F5344CB8AC3E}">
        <p14:creationId xmlns:p14="http://schemas.microsoft.com/office/powerpoint/2010/main" val="354576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833" y="329431"/>
            <a:ext cx="10910169" cy="707886"/>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Principales hallazgos</a:t>
            </a:r>
            <a:endParaRPr lang="es-ES" sz="4000" dirty="0">
              <a:solidFill>
                <a:srgbClr val="00B0F0"/>
              </a:solidFill>
              <a:latin typeface="+mj-lt"/>
              <a:ea typeface="+mn-ea"/>
              <a:cs typeface="+mn-cs"/>
              <a:sym typeface="Helvetica Light"/>
            </a:endParaRPr>
          </a:p>
        </p:txBody>
      </p:sp>
      <p:sp>
        <p:nvSpPr>
          <p:cNvPr id="4" name="CuadroTexto 3"/>
          <p:cNvSpPr txBox="1"/>
          <p:nvPr/>
        </p:nvSpPr>
        <p:spPr>
          <a:xfrm>
            <a:off x="1252603" y="1540850"/>
            <a:ext cx="9616896" cy="3416320"/>
          </a:xfrm>
          <a:prstGeom prst="rect">
            <a:avLst/>
          </a:prstGeom>
          <a:noFill/>
        </p:spPr>
        <p:txBody>
          <a:bodyPr wrap="square" rtlCol="0">
            <a:spAutoFit/>
          </a:bodyPr>
          <a:lstStyle/>
          <a:p>
            <a:pPr>
              <a:lnSpc>
                <a:spcPct val="150000"/>
              </a:lnSpc>
            </a:pPr>
            <a:r>
              <a:rPr lang="es-ES" sz="2400" b="1" dirty="0" smtClean="0">
                <a:latin typeface="+mj-lt"/>
              </a:rPr>
              <a:t>En cuanto a prevención</a:t>
            </a:r>
            <a:endParaRPr lang="es-ES" sz="2400" b="1" dirty="0" smtClean="0">
              <a:latin typeface="+mj-lt"/>
            </a:endParaRPr>
          </a:p>
          <a:p>
            <a:pPr>
              <a:lnSpc>
                <a:spcPct val="150000"/>
              </a:lnSpc>
            </a:pPr>
            <a:endParaRPr lang="es-ES" sz="2400" dirty="0" smtClean="0">
              <a:latin typeface="+mj-lt"/>
            </a:endParaRPr>
          </a:p>
          <a:p>
            <a:pPr marL="342900" indent="-342900">
              <a:lnSpc>
                <a:spcPct val="150000"/>
              </a:lnSpc>
              <a:buFont typeface="Arial" panose="020B0604020202020204" pitchFamily="34" charset="0"/>
              <a:buChar char="•"/>
            </a:pPr>
            <a:r>
              <a:rPr lang="es-ES" sz="2400" dirty="0" smtClean="0">
                <a:latin typeface="+mj-lt"/>
              </a:rPr>
              <a:t>Todos </a:t>
            </a:r>
            <a:r>
              <a:rPr lang="es-ES" sz="2400" dirty="0">
                <a:latin typeface="+mj-lt"/>
              </a:rPr>
              <a:t>los municipios y </a:t>
            </a:r>
            <a:r>
              <a:rPr lang="es-ES" sz="2400" dirty="0" smtClean="0">
                <a:latin typeface="+mj-lt"/>
              </a:rPr>
              <a:t>mancomunidades </a:t>
            </a:r>
            <a:r>
              <a:rPr lang="es-ES" sz="2400" dirty="0">
                <a:latin typeface="+mj-lt"/>
              </a:rPr>
              <a:t>tienen acciones en el nivel </a:t>
            </a:r>
            <a:r>
              <a:rPr lang="es-ES" sz="2400" dirty="0" smtClean="0">
                <a:latin typeface="+mj-lt"/>
              </a:rPr>
              <a:t>preventivo </a:t>
            </a:r>
            <a:r>
              <a:rPr lang="es-ES" sz="2400" dirty="0">
                <a:latin typeface="+mj-lt"/>
              </a:rPr>
              <a:t>y de capacitación para la </a:t>
            </a:r>
            <a:r>
              <a:rPr lang="es-ES" sz="2400" dirty="0" smtClean="0">
                <a:latin typeface="+mj-lt"/>
              </a:rPr>
              <a:t>autoprotección.</a:t>
            </a:r>
          </a:p>
          <a:p>
            <a:pPr marL="342900" indent="-342900">
              <a:lnSpc>
                <a:spcPct val="150000"/>
              </a:lnSpc>
              <a:buFont typeface="Arial" panose="020B0604020202020204" pitchFamily="34" charset="0"/>
              <a:buChar char="•"/>
            </a:pPr>
            <a:r>
              <a:rPr lang="es-ES" sz="2400" dirty="0">
                <a:latin typeface="+mj-lt"/>
              </a:rPr>
              <a:t>Los programas están fragmentados por temáticas específicas</a:t>
            </a:r>
            <a:r>
              <a:rPr lang="es-ES" sz="2400" dirty="0">
                <a:latin typeface="+mj-lt"/>
              </a:rPr>
              <a:t>.</a:t>
            </a:r>
          </a:p>
          <a:p>
            <a:pPr marL="342900" indent="-342900">
              <a:lnSpc>
                <a:spcPct val="150000"/>
              </a:lnSpc>
              <a:buFont typeface="Arial" panose="020B0604020202020204" pitchFamily="34" charset="0"/>
              <a:buChar char="•"/>
            </a:pPr>
            <a:r>
              <a:rPr lang="es-ES" sz="2400" dirty="0" smtClean="0">
                <a:latin typeface="+mj-lt"/>
              </a:rPr>
              <a:t>Procedencia variada, desconexión y solapamiento.</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Tree>
    <p:extLst>
      <p:ext uri="{BB962C8B-B14F-4D97-AF65-F5344CB8AC3E}">
        <p14:creationId xmlns:p14="http://schemas.microsoft.com/office/powerpoint/2010/main" val="268727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33" y="1365337"/>
            <a:ext cx="11542657" cy="3732756"/>
          </a:xfrm>
          <a:prstGeom prst="rect">
            <a:avLst/>
          </a:prstGeom>
        </p:spPr>
      </p:pic>
      <p:sp>
        <p:nvSpPr>
          <p:cNvPr id="7" name="Rectángulo 6"/>
          <p:cNvSpPr/>
          <p:nvPr/>
        </p:nvSpPr>
        <p:spPr>
          <a:xfrm>
            <a:off x="400833" y="329431"/>
            <a:ext cx="10910169" cy="707886"/>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Principales hallazgos</a:t>
            </a:r>
            <a:endParaRPr lang="es-ES" sz="4000" dirty="0">
              <a:solidFill>
                <a:srgbClr val="00B0F0"/>
              </a:solidFill>
              <a:latin typeface="+mj-lt"/>
              <a:ea typeface="+mn-ea"/>
              <a:cs typeface="+mn-cs"/>
              <a:sym typeface="Helvetica Light"/>
            </a:endParaRPr>
          </a:p>
        </p:txBody>
      </p:sp>
    </p:spTree>
    <p:extLst>
      <p:ext uri="{BB962C8B-B14F-4D97-AF65-F5344CB8AC3E}">
        <p14:creationId xmlns:p14="http://schemas.microsoft.com/office/powerpoint/2010/main" val="305442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52603" y="1189973"/>
            <a:ext cx="9616896" cy="3970318"/>
          </a:xfrm>
          <a:prstGeom prst="rect">
            <a:avLst/>
          </a:prstGeom>
          <a:noFill/>
        </p:spPr>
        <p:txBody>
          <a:bodyPr wrap="square" rtlCol="0">
            <a:spAutoFit/>
          </a:bodyPr>
          <a:lstStyle/>
          <a:p>
            <a:pPr>
              <a:lnSpc>
                <a:spcPct val="150000"/>
              </a:lnSpc>
            </a:pPr>
            <a:r>
              <a:rPr lang="es-ES" sz="2400" b="1" dirty="0" smtClean="0">
                <a:latin typeface="+mj-lt"/>
              </a:rPr>
              <a:t>En cuanto a la detección</a:t>
            </a:r>
            <a:endParaRPr lang="es-ES" sz="2400" b="1" dirty="0" smtClean="0">
              <a:latin typeface="+mj-lt"/>
            </a:endParaRPr>
          </a:p>
          <a:p>
            <a:pPr>
              <a:lnSpc>
                <a:spcPct val="150000"/>
              </a:lnSpc>
            </a:pPr>
            <a:endParaRPr lang="es-ES" sz="2400" dirty="0" smtClean="0">
              <a:latin typeface="+mj-lt"/>
            </a:endParaRPr>
          </a:p>
          <a:p>
            <a:pPr marL="342900" indent="-342900">
              <a:lnSpc>
                <a:spcPct val="150000"/>
              </a:lnSpc>
              <a:buFont typeface="Arial" panose="020B0604020202020204" pitchFamily="34" charset="0"/>
              <a:buChar char="•"/>
            </a:pPr>
            <a:r>
              <a:rPr lang="es-ES" sz="2400" dirty="0">
                <a:latin typeface="+mj-lt"/>
              </a:rPr>
              <a:t>La detección e intervención precoz genera cierta confusión y se suele asociar a mesas de coordinación </a:t>
            </a:r>
            <a:r>
              <a:rPr lang="es-ES" sz="2400" dirty="0" smtClean="0">
                <a:latin typeface="+mj-lt"/>
              </a:rPr>
              <a:t>estables.</a:t>
            </a:r>
          </a:p>
          <a:p>
            <a:pPr marL="342900" indent="-342900">
              <a:lnSpc>
                <a:spcPct val="150000"/>
              </a:lnSpc>
              <a:buFont typeface="Arial" panose="020B0604020202020204" pitchFamily="34" charset="0"/>
              <a:buChar char="•"/>
            </a:pPr>
            <a:r>
              <a:rPr lang="es-ES" sz="2400" dirty="0">
                <a:latin typeface="+mj-lt"/>
              </a:rPr>
              <a:t>G</a:t>
            </a:r>
            <a:r>
              <a:rPr lang="es-ES" sz="2400" dirty="0" smtClean="0">
                <a:latin typeface="+mj-lt"/>
              </a:rPr>
              <a:t>ran </a:t>
            </a:r>
            <a:r>
              <a:rPr lang="es-ES" sz="2400" dirty="0">
                <a:latin typeface="+mj-lt"/>
              </a:rPr>
              <a:t>concienciación sobre la importancia de la detección e intervención precoz.</a:t>
            </a:r>
          </a:p>
          <a:p>
            <a:pPr marL="342900" indent="-342900">
              <a:lnSpc>
                <a:spcPct val="150000"/>
              </a:lnSpc>
              <a:buFont typeface="Arial" panose="020B0604020202020204" pitchFamily="34" charset="0"/>
              <a:buChar char="•"/>
            </a:pPr>
            <a:r>
              <a:rPr lang="es-ES" sz="2400" dirty="0" smtClean="0">
                <a:latin typeface="+mj-lt"/>
              </a:rPr>
              <a:t>Necesidad de programas específicos y estables.</a:t>
            </a:r>
            <a:endParaRPr lang="es-ES" sz="2400" dirty="0">
              <a:latin typeface="+mj-lt"/>
            </a:endParaRPr>
          </a:p>
        </p:txBody>
      </p:sp>
      <p:pic>
        <p:nvPicPr>
          <p:cNvPr id="5" name="Marcador de contenido 3"/>
          <p:cNvPicPr>
            <a:picLocks noChangeAspect="1"/>
          </p:cNvPicPr>
          <p:nvPr/>
        </p:nvPicPr>
        <p:blipFill>
          <a:blip r:embed="rId3"/>
          <a:stretch>
            <a:fillRect/>
          </a:stretch>
        </p:blipFill>
        <p:spPr>
          <a:xfrm>
            <a:off x="9874262" y="5586801"/>
            <a:ext cx="1990474" cy="1081629"/>
          </a:xfrm>
          <a:prstGeom prst="rect">
            <a:avLst/>
          </a:prstGeom>
        </p:spPr>
      </p:pic>
      <p:sp>
        <p:nvSpPr>
          <p:cNvPr id="6" name="Rectángulo 5"/>
          <p:cNvSpPr/>
          <p:nvPr/>
        </p:nvSpPr>
        <p:spPr>
          <a:xfrm>
            <a:off x="400833" y="329431"/>
            <a:ext cx="10910169" cy="707886"/>
          </a:xfrm>
          <a:prstGeom prst="rect">
            <a:avLst/>
          </a:prstGeom>
        </p:spPr>
        <p:txBody>
          <a:bodyPr wrap="square">
            <a:spAutoFit/>
          </a:bodyPr>
          <a:lstStyle/>
          <a:p>
            <a:pPr algn="ctr" defTabSz="642915">
              <a:buClrTx/>
              <a:defRPr/>
            </a:pPr>
            <a:r>
              <a:rPr lang="es-ES" sz="4000" dirty="0">
                <a:solidFill>
                  <a:srgbClr val="00B0F0"/>
                </a:solidFill>
                <a:latin typeface="+mj-lt"/>
                <a:ea typeface="+mn-ea"/>
                <a:cs typeface="+mn-cs"/>
              </a:rPr>
              <a:t>Principales hallazgos</a:t>
            </a:r>
            <a:endParaRPr lang="es-ES" sz="4000" dirty="0">
              <a:solidFill>
                <a:srgbClr val="00B0F0"/>
              </a:solidFill>
              <a:latin typeface="+mj-lt"/>
              <a:ea typeface="+mn-ea"/>
              <a:cs typeface="+mn-cs"/>
              <a:sym typeface="Helvetica Light"/>
            </a:endParaRPr>
          </a:p>
        </p:txBody>
      </p:sp>
    </p:spTree>
    <p:extLst>
      <p:ext uri="{BB962C8B-B14F-4D97-AF65-F5344CB8AC3E}">
        <p14:creationId xmlns:p14="http://schemas.microsoft.com/office/powerpoint/2010/main" val="2434159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CEF">
  <a:themeElements>
    <a:clrScheme name="Hyperlink">
      <a:dk1>
        <a:srgbClr val="000000"/>
      </a:dk1>
      <a:lt1>
        <a:srgbClr val="FFFFFF"/>
      </a:lt1>
      <a:dk2>
        <a:srgbClr val="00AEEF"/>
      </a:dk2>
      <a:lt2>
        <a:srgbClr val="FFFFFF"/>
      </a:lt2>
      <a:accent1>
        <a:srgbClr val="00AEEF"/>
      </a:accent1>
      <a:accent2>
        <a:srgbClr val="D8D1CA"/>
      </a:accent2>
      <a:accent3>
        <a:srgbClr val="A5A5A5"/>
      </a:accent3>
      <a:accent4>
        <a:srgbClr val="777779"/>
      </a:accent4>
      <a:accent5>
        <a:srgbClr val="777779"/>
      </a:accent5>
      <a:accent6>
        <a:srgbClr val="777779"/>
      </a:accent6>
      <a:hlink>
        <a:srgbClr val="00AEEF"/>
      </a:hlink>
      <a:folHlink>
        <a:srgbClr val="777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id="{DC7E091F-5C61-164F-91C7-2F09F2954CB8}" vid="{C41438D2-28A2-DE4E-ADFC-EB271601B2D1}"/>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9117</TotalTime>
  <Words>4027</Words>
  <Application>Microsoft Office PowerPoint</Application>
  <PresentationFormat>Panorámica</PresentationFormat>
  <Paragraphs>161</Paragraphs>
  <Slides>21</Slides>
  <Notes>21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21</vt:i4>
      </vt:variant>
    </vt:vector>
  </HeadingPairs>
  <TitlesOfParts>
    <vt:vector size="27" baseType="lpstr">
      <vt:lpstr>Arial</vt:lpstr>
      <vt:lpstr>Calibri</vt:lpstr>
      <vt:lpstr>Helvetica Light</vt:lpstr>
      <vt:lpstr>Univers LT Std 55 Roman</vt:lpstr>
      <vt:lpstr>Tema de Office</vt:lpstr>
      <vt:lpstr>UNICEF</vt:lpstr>
      <vt:lpstr>Detección preventiva e intervención profesional frente a la violencia hacia la infancia y la adolescencia  Pre-Congreso Mundial de Derechos de la Infancia y la Adolescencia 2022 / XIV Jornadas CEMIN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Martinez</dc:creator>
  <cp:lastModifiedBy>Aguado Divar, Sergio</cp:lastModifiedBy>
  <cp:revision>113</cp:revision>
  <dcterms:modified xsi:type="dcterms:W3CDTF">2022-06-16T16:51:38Z</dcterms:modified>
</cp:coreProperties>
</file>