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8"/>
  </p:notesMasterIdLst>
  <p:sldIdLst>
    <p:sldId id="263" r:id="rId2"/>
    <p:sldId id="975" r:id="rId3"/>
    <p:sldId id="268" r:id="rId4"/>
    <p:sldId id="258" r:id="rId5"/>
    <p:sldId id="259" r:id="rId6"/>
    <p:sldId id="256" r:id="rId7"/>
    <p:sldId id="922" r:id="rId8"/>
    <p:sldId id="930" r:id="rId9"/>
    <p:sldId id="935" r:id="rId10"/>
    <p:sldId id="931" r:id="rId11"/>
    <p:sldId id="928" r:id="rId12"/>
    <p:sldId id="938" r:id="rId13"/>
    <p:sldId id="939" r:id="rId14"/>
    <p:sldId id="969" r:id="rId15"/>
    <p:sldId id="941" r:id="rId16"/>
    <p:sldId id="952" r:id="rId17"/>
    <p:sldId id="979" r:id="rId18"/>
    <p:sldId id="970" r:id="rId19"/>
    <p:sldId id="971" r:id="rId20"/>
    <p:sldId id="936" r:id="rId21"/>
    <p:sldId id="937" r:id="rId22"/>
    <p:sldId id="974" r:id="rId23"/>
    <p:sldId id="261" r:id="rId24"/>
    <p:sldId id="262" r:id="rId25"/>
    <p:sldId id="977" r:id="rId26"/>
    <p:sldId id="266" r:id="rId27"/>
    <p:sldId id="277" r:id="rId28"/>
    <p:sldId id="932" r:id="rId29"/>
    <p:sldId id="924" r:id="rId30"/>
    <p:sldId id="918" r:id="rId31"/>
    <p:sldId id="978" r:id="rId32"/>
    <p:sldId id="914" r:id="rId33"/>
    <p:sldId id="915" r:id="rId34"/>
    <p:sldId id="966" r:id="rId35"/>
    <p:sldId id="596" r:id="rId36"/>
    <p:sldId id="97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C1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7318" autoAdjust="0"/>
  </p:normalViewPr>
  <p:slideViewPr>
    <p:cSldViewPr snapToGrid="0" showGuides="1">
      <p:cViewPr varScale="1">
        <p:scale>
          <a:sx n="51" d="100"/>
          <a:sy n="51" d="100"/>
        </p:scale>
        <p:origin x="118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204E6-6FC0-4428-B517-419E754D9FA2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224C-ACFD-47F6-8376-42063025950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224C-ACFD-47F6-8376-42063025950E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094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224C-ACFD-47F6-8376-42063025950E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237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224C-ACFD-47F6-8376-42063025950E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1324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1224C-ACFD-47F6-8376-42063025950E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606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19561C8B-01DE-CCB5-E5EB-80FAC31842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7D12CA16-6BD7-1367-13BE-353B77C925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altLang="es-EC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1BFE2FF6-C19A-BB0C-0EAF-1B8B3A9CC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656CC8-5D92-44A7-9782-4DFF1B1E3E67}" type="slidenum">
              <a:rPr lang="es-ES" altLang="es-EC">
                <a:latin typeface="Calibri" panose="020F0502020204030204" pitchFamily="34" charset="0"/>
              </a:rPr>
              <a:pPr eaLnBrk="1" hangingPunct="1"/>
              <a:t>31</a:t>
            </a:fld>
            <a:endParaRPr lang="es-ES" altLang="es-EC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403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522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3183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2337A-3543-1446-CE78-D3E0947A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imágenes en línea 2">
            <a:extLst>
              <a:ext uri="{FF2B5EF4-FFF2-40B4-BE49-F238E27FC236}">
                <a16:creationId xmlns:a16="http://schemas.microsoft.com/office/drawing/2014/main" id="{A046CCBE-C650-E866-A16B-4C533D61C788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1A97C7-97B5-5B6F-344C-8AA62A186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EDD24C-79AF-A13E-2A82-0CB54861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F423E6-41FC-4C0F-FFF0-D99BA775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FEE3D1-4403-8A6E-5F5F-4D63D797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8E08C5B-67A3-40BC-8C47-8C9B78DC6938}" type="slidenum">
              <a:rPr lang="es-ES" altLang="es-EC"/>
              <a:pPr/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121914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983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913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45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527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963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026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301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264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7E020-F69C-44C2-9D36-EF301CD23E3F}" type="datetimeFigureOut">
              <a:rPr lang="es-EC" smtClean="0"/>
              <a:t>16/6/2022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BE8EC-FE8D-4501-AFBC-F113609DE0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48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6B2D60-1916-433A-8E2F-01F03F4C9D63}"/>
              </a:ext>
            </a:extLst>
          </p:cNvPr>
          <p:cNvSpPr txBox="1"/>
          <p:nvPr/>
        </p:nvSpPr>
        <p:spPr>
          <a:xfrm>
            <a:off x="2494630" y="2339418"/>
            <a:ext cx="7202740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</a:rPr>
              <a:t>PAPEL Y SITUACIÓN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</a:rPr>
              <a:t>DEL </a:t>
            </a:r>
          </a:p>
          <a:p>
            <a:pPr algn="ctr">
              <a:lnSpc>
                <a:spcPct val="150000"/>
              </a:lnSpc>
            </a:pPr>
            <a:r>
              <a:rPr lang="es-ES" sz="3200" b="1" dirty="0">
                <a:solidFill>
                  <a:schemeClr val="bg1"/>
                </a:solidFill>
              </a:rPr>
              <a:t>MOVIMIENTO ASOCIATIVO EN ESPAÑA</a:t>
            </a:r>
            <a:endParaRPr lang="es-EC" sz="3200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B5FA73F-BA1A-D9AD-47FA-79279EEEA8F3}"/>
              </a:ext>
            </a:extLst>
          </p:cNvPr>
          <p:cNvSpPr txBox="1"/>
          <p:nvPr/>
        </p:nvSpPr>
        <p:spPr>
          <a:xfrm>
            <a:off x="7874697" y="5261386"/>
            <a:ext cx="343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Jose</a:t>
            </a:r>
            <a:r>
              <a:rPr lang="es-ES" sz="2400" b="1" dirty="0">
                <a:solidFill>
                  <a:schemeClr val="bg1"/>
                </a:solidFill>
              </a:rPr>
              <a:t> A. Díaz Huertas</a:t>
            </a:r>
            <a:endParaRPr lang="es-EC" sz="24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D6F14D-CDFA-1286-145F-CC7387EBC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2" t="26064" r="26111" b="43827"/>
          <a:stretch/>
        </p:blipFill>
        <p:spPr>
          <a:xfrm>
            <a:off x="3676650" y="100836"/>
            <a:ext cx="4838700" cy="15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72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29C580A-389F-C36F-9805-16461BC7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758" y="311156"/>
            <a:ext cx="3734888" cy="60227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01368E6-32EC-6344-17C6-471E5595F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354" y="274405"/>
            <a:ext cx="4247660" cy="31545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0675EC-A07A-83A9-084E-B1BC985E6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386" y="3513435"/>
            <a:ext cx="2146568" cy="30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1D8BE5-3530-3E68-587F-7D457088F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1" t="2304" r="10101"/>
          <a:stretch/>
        </p:blipFill>
        <p:spPr>
          <a:xfrm>
            <a:off x="964504" y="400833"/>
            <a:ext cx="9903776" cy="57744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580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706149-6E59-17F5-60A4-6BEDAA78A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4" t="36910" r="12466" b="35158"/>
          <a:stretch/>
        </p:blipFill>
        <p:spPr>
          <a:xfrm>
            <a:off x="453232" y="789141"/>
            <a:ext cx="11359672" cy="2467626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06488DA-17B6-0BF4-2090-405C3B7F882B}"/>
              </a:ext>
            </a:extLst>
          </p:cNvPr>
          <p:cNvCxnSpPr/>
          <p:nvPr/>
        </p:nvCxnSpPr>
        <p:spPr>
          <a:xfrm>
            <a:off x="764087" y="1653436"/>
            <a:ext cx="15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AEF3F83-CE13-0D77-0E61-7A9127F71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" r="2883"/>
          <a:stretch/>
        </p:blipFill>
        <p:spPr>
          <a:xfrm>
            <a:off x="263200" y="575135"/>
            <a:ext cx="11436110" cy="5704202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456888CA-CD72-A1F9-7526-477B88CD1AC2}"/>
              </a:ext>
            </a:extLst>
          </p:cNvPr>
          <p:cNvCxnSpPr>
            <a:cxnSpLocks/>
          </p:cNvCxnSpPr>
          <p:nvPr/>
        </p:nvCxnSpPr>
        <p:spPr>
          <a:xfrm>
            <a:off x="6713950" y="3256767"/>
            <a:ext cx="34196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6F11DA3-F96E-48E9-2841-1D95E1FFDCF7}"/>
              </a:ext>
            </a:extLst>
          </p:cNvPr>
          <p:cNvCxnSpPr>
            <a:cxnSpLocks/>
          </p:cNvCxnSpPr>
          <p:nvPr/>
        </p:nvCxnSpPr>
        <p:spPr>
          <a:xfrm>
            <a:off x="1227550" y="4684734"/>
            <a:ext cx="74905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7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1212C8-759E-41F4-9F75-CB719F98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16" y="925352"/>
            <a:ext cx="11236279" cy="43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F56D937-7FCD-4E66-879E-039F6A87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198784"/>
            <a:ext cx="7924799" cy="6460433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C51B868-C27C-4151-AC59-9C46F1C463E4}"/>
              </a:ext>
            </a:extLst>
          </p:cNvPr>
          <p:cNvCxnSpPr>
            <a:cxnSpLocks/>
          </p:cNvCxnSpPr>
          <p:nvPr/>
        </p:nvCxnSpPr>
        <p:spPr bwMode="auto">
          <a:xfrm flipV="1">
            <a:off x="2914649" y="1023778"/>
            <a:ext cx="7143750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52B499C-CBD0-46F6-A9B9-43A0FAB61312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7858" y="1268646"/>
            <a:ext cx="3090596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EFE3C94-01EA-4128-B214-EB2AB3001E01}"/>
              </a:ext>
            </a:extLst>
          </p:cNvPr>
          <p:cNvCxnSpPr>
            <a:cxnSpLocks/>
          </p:cNvCxnSpPr>
          <p:nvPr/>
        </p:nvCxnSpPr>
        <p:spPr bwMode="auto">
          <a:xfrm flipV="1">
            <a:off x="3524251" y="2093641"/>
            <a:ext cx="6157431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5183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4927D16F-0CAB-4010-BE7D-CAB6E012534E}"/>
              </a:ext>
            </a:extLst>
          </p:cNvPr>
          <p:cNvGraphicFramePr>
            <a:graphicFrameLocks noGrp="1"/>
          </p:cNvGraphicFramePr>
          <p:nvPr/>
        </p:nvGraphicFramePr>
        <p:xfrm>
          <a:off x="1581150" y="335915"/>
          <a:ext cx="5505451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451">
                  <a:extLst>
                    <a:ext uri="{9D8B030D-6E8A-4147-A177-3AD203B41FA5}">
                      <a16:colId xmlns:a16="http://schemas.microsoft.com/office/drawing/2014/main" val="3745402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Leyes y Maltrato Violencia infantil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72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Convención de Derechos del Niño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83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Código Penal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658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Código Civil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568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Ley Enjuiciamiento Criminal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76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Convenio de Lanzarote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0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Convenio de Estambul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79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LO 1/96 de Protección Jurídica del Menor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548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Ley 35/95 de ayudas y asistencia a las victimas de delitos violentos y contra la libertad sexual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12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RD 1110/2015 Registro Central de Delincuentes sexuales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77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LO y ordinaria/ 2015 de modificación del sistema de protección a la infancia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867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. . . / . . 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10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Leyes de Infancia de las Comunidades Autónomas (17y +)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15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. . . / . . .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13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bg1"/>
                          </a:solidFill>
                        </a:rPr>
                        <a:t>LO 8/2021 de Protección Integral a la infancia y adolescencia frente a la violencia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123349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009C2A4C-88C6-4EA9-85E2-1D2BBEA92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397" y="335916"/>
            <a:ext cx="3386455" cy="33864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967D5FD-BAB6-4043-BB35-114F1E9EADCE}"/>
              </a:ext>
            </a:extLst>
          </p:cNvPr>
          <p:cNvSpPr txBox="1"/>
          <p:nvPr/>
        </p:nvSpPr>
        <p:spPr>
          <a:xfrm>
            <a:off x="7142205" y="3893907"/>
            <a:ext cx="3468647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200" b="1" dirty="0">
                <a:solidFill>
                  <a:schemeClr val="bg1"/>
                </a:solidFill>
              </a:rPr>
              <a:t>MENOS MAS LEYES,</a:t>
            </a:r>
          </a:p>
          <a:p>
            <a:pPr>
              <a:lnSpc>
                <a:spcPct val="150000"/>
              </a:lnSpc>
            </a:pPr>
            <a:r>
              <a:rPr lang="es-ES" sz="2200" b="1" dirty="0">
                <a:solidFill>
                  <a:schemeClr val="bg1"/>
                </a:solidFill>
                <a:highlight>
                  <a:srgbClr val="FF0000"/>
                </a:highlight>
              </a:rPr>
              <a:t>MAS CUMPLIR LAS QUE HAY</a:t>
            </a:r>
          </a:p>
          <a:p>
            <a:pPr>
              <a:lnSpc>
                <a:spcPct val="150000"/>
              </a:lnSpc>
            </a:pPr>
            <a:r>
              <a:rPr lang="es-ES" sz="2200" b="1" dirty="0">
                <a:solidFill>
                  <a:schemeClr val="bg1"/>
                </a:solidFill>
                <a:highlight>
                  <a:srgbClr val="FF0000"/>
                </a:highlight>
              </a:rPr>
              <a:t>MAS RECURSOS Y  POLITICAS DE INFANCIA</a:t>
            </a:r>
            <a:endParaRPr lang="es-EC" sz="2200" b="1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170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C8D3845-C041-4461-85D0-2E21F12D5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1169"/>
            <a:ext cx="11987408" cy="609580"/>
          </a:xfrm>
        </p:spPr>
        <p:txBody>
          <a:bodyPr>
            <a:noAutofit/>
          </a:bodyPr>
          <a:lstStyle/>
          <a:p>
            <a:pPr algn="ctr"/>
            <a:r>
              <a:rPr lang="es-ES" altLang="es-E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MARCO LEGAL: REFORMA DE LA LEY 2015. Algunos principales cambios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F03574D-CC11-42C9-B218-D9212F81B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6925" y="1085569"/>
            <a:ext cx="10133557" cy="514415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Menores de tres años no podrán entrar en centros acogida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Declaración administrativa de riesgo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Obligatoriedad de Registros de casos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Acogimiento profesionalizado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Adopción de acogidos tras los 18 años y adopción abierta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Evaluación de calidad y estándares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Registro delincuente sexuales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Maltrato prenatal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s-ES" b="1" dirty="0">
                <a:solidFill>
                  <a:schemeClr val="bg1"/>
                </a:solidFill>
                <a:latin typeface="Calibri" panose="020F0502020204030204" pitchFamily="34" charset="0"/>
              </a:rPr>
              <a:t>. . . / . . 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A94B49-DFEC-4FD2-B9B0-FE63948EA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1" t="17407" r="22396" b="17205"/>
          <a:stretch/>
        </p:blipFill>
        <p:spPr>
          <a:xfrm>
            <a:off x="1794463" y="1571626"/>
            <a:ext cx="8643550" cy="49625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6F677E-F2F6-41EC-8205-DF1FA7587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7" t="29630" r="21042" b="47222"/>
          <a:stretch/>
        </p:blipFill>
        <p:spPr>
          <a:xfrm>
            <a:off x="3043238" y="257176"/>
            <a:ext cx="6105525" cy="119062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861B30E-DAD9-469F-AA87-B2E41A035AFD}"/>
              </a:ext>
            </a:extLst>
          </p:cNvPr>
          <p:cNvCxnSpPr>
            <a:cxnSpLocks/>
          </p:cNvCxnSpPr>
          <p:nvPr/>
        </p:nvCxnSpPr>
        <p:spPr bwMode="auto">
          <a:xfrm>
            <a:off x="8496300" y="4476750"/>
            <a:ext cx="17145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813F7E5-72A2-491A-9215-20171A057044}"/>
              </a:ext>
            </a:extLst>
          </p:cNvPr>
          <p:cNvCxnSpPr>
            <a:cxnSpLocks/>
          </p:cNvCxnSpPr>
          <p:nvPr/>
        </p:nvCxnSpPr>
        <p:spPr bwMode="auto">
          <a:xfrm>
            <a:off x="2524125" y="4724400"/>
            <a:ext cx="4953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3C368C5-2E6E-49AD-AD02-28C28B12E057}"/>
              </a:ext>
            </a:extLst>
          </p:cNvPr>
          <p:cNvCxnSpPr>
            <a:cxnSpLocks/>
          </p:cNvCxnSpPr>
          <p:nvPr/>
        </p:nvCxnSpPr>
        <p:spPr bwMode="auto">
          <a:xfrm>
            <a:off x="3743326" y="6210300"/>
            <a:ext cx="6467475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990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C664D85-F799-46D7-A685-B9A8E45A6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1" t="19444" r="21146" b="10370"/>
          <a:stretch/>
        </p:blipFill>
        <p:spPr>
          <a:xfrm>
            <a:off x="1776954" y="800100"/>
            <a:ext cx="8638092" cy="542925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ADB0D29-068C-4EFE-9C9B-F1F10D067545}"/>
              </a:ext>
            </a:extLst>
          </p:cNvPr>
          <p:cNvCxnSpPr>
            <a:cxnSpLocks/>
          </p:cNvCxnSpPr>
          <p:nvPr/>
        </p:nvCxnSpPr>
        <p:spPr bwMode="auto">
          <a:xfrm>
            <a:off x="3876676" y="1905000"/>
            <a:ext cx="6067425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B83A7B9-C377-4751-ADD6-A3929AA47268}"/>
              </a:ext>
            </a:extLst>
          </p:cNvPr>
          <p:cNvCxnSpPr>
            <a:cxnSpLocks/>
          </p:cNvCxnSpPr>
          <p:nvPr/>
        </p:nvCxnSpPr>
        <p:spPr bwMode="auto">
          <a:xfrm>
            <a:off x="2162175" y="2162175"/>
            <a:ext cx="520065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1219205-263E-4652-8F9D-DCDB9EF85CC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00350" y="4095751"/>
            <a:ext cx="7143750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0E8FDE6-B8F7-4A35-9921-961AC78427FA}"/>
              </a:ext>
            </a:extLst>
          </p:cNvPr>
          <p:cNvCxnSpPr>
            <a:cxnSpLocks/>
          </p:cNvCxnSpPr>
          <p:nvPr/>
        </p:nvCxnSpPr>
        <p:spPr bwMode="auto">
          <a:xfrm>
            <a:off x="2162175" y="4343400"/>
            <a:ext cx="74295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6E3711D-44E7-4C41-B6ED-7A33BAFA550E}"/>
              </a:ext>
            </a:extLst>
          </p:cNvPr>
          <p:cNvCxnSpPr>
            <a:cxnSpLocks/>
          </p:cNvCxnSpPr>
          <p:nvPr/>
        </p:nvCxnSpPr>
        <p:spPr bwMode="auto">
          <a:xfrm>
            <a:off x="3409950" y="5229225"/>
            <a:ext cx="653415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CB80322-FD8F-4A01-9E39-16B8924DF92D}"/>
              </a:ext>
            </a:extLst>
          </p:cNvPr>
          <p:cNvCxnSpPr>
            <a:cxnSpLocks/>
          </p:cNvCxnSpPr>
          <p:nvPr/>
        </p:nvCxnSpPr>
        <p:spPr bwMode="auto">
          <a:xfrm>
            <a:off x="2162175" y="5505450"/>
            <a:ext cx="42672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B144B58-4D36-42CB-ACAA-C4A713B7B8BA}"/>
              </a:ext>
            </a:extLst>
          </p:cNvPr>
          <p:cNvCxnSpPr>
            <a:cxnSpLocks/>
          </p:cNvCxnSpPr>
          <p:nvPr/>
        </p:nvCxnSpPr>
        <p:spPr bwMode="auto">
          <a:xfrm>
            <a:off x="8229600" y="5734050"/>
            <a:ext cx="17145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9756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FA9831-9049-B848-172B-088EC2140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8" b="4483"/>
          <a:stretch/>
        </p:blipFill>
        <p:spPr>
          <a:xfrm>
            <a:off x="2641855" y="200416"/>
            <a:ext cx="7053290" cy="64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0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DCE734-29C8-5397-B30B-78E8BEAE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5" t="21081" r="14931" b="36834"/>
          <a:stretch/>
        </p:blipFill>
        <p:spPr>
          <a:xfrm>
            <a:off x="276685" y="225467"/>
            <a:ext cx="11638630" cy="392064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FCE0453-DCC9-F5AA-97CB-FFA0DA29E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" t="23873" r="4682" b="18430"/>
          <a:stretch/>
        </p:blipFill>
        <p:spPr>
          <a:xfrm>
            <a:off x="2835526" y="4421688"/>
            <a:ext cx="6314969" cy="2054267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A94AE53-0972-44E7-36CF-C31B3CFA2AAF}"/>
              </a:ext>
            </a:extLst>
          </p:cNvPr>
          <p:cNvCxnSpPr>
            <a:cxnSpLocks/>
          </p:cNvCxnSpPr>
          <p:nvPr/>
        </p:nvCxnSpPr>
        <p:spPr>
          <a:xfrm>
            <a:off x="764088" y="2004164"/>
            <a:ext cx="10847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87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CBCBC4-DBF9-8005-563D-96189BD4C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201" r="3211"/>
          <a:stretch/>
        </p:blipFill>
        <p:spPr>
          <a:xfrm>
            <a:off x="369996" y="1356296"/>
            <a:ext cx="11452008" cy="278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7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37727A-90A0-612D-A45F-378916C85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39" y="210952"/>
            <a:ext cx="4811185" cy="64360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651E85-B761-5FF2-FC6A-C61CF747AF3E}"/>
              </a:ext>
            </a:extLst>
          </p:cNvPr>
          <p:cNvSpPr txBox="1"/>
          <p:nvPr/>
        </p:nvSpPr>
        <p:spPr>
          <a:xfrm>
            <a:off x="6565857" y="2207805"/>
            <a:ext cx="4622104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3200" b="1" dirty="0">
                <a:solidFill>
                  <a:schemeClr val="bg1"/>
                </a:solidFill>
              </a:rPr>
              <a:t>Dr. Thomas </a:t>
            </a:r>
            <a:r>
              <a:rPr lang="es-EC" sz="3200" b="1" dirty="0" err="1">
                <a:solidFill>
                  <a:schemeClr val="bg1"/>
                </a:solidFill>
              </a:rPr>
              <a:t>Stockmann</a:t>
            </a:r>
            <a:r>
              <a:rPr lang="es-EC" sz="3200" b="1" dirty="0">
                <a:solidFill>
                  <a:schemeClr val="bg1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s-EC" sz="3200" b="1" dirty="0">
                <a:solidFill>
                  <a:schemeClr val="bg1"/>
                </a:solidFill>
              </a:rPr>
              <a:t>“las aguas de balneario están contaminadas”</a:t>
            </a:r>
          </a:p>
        </p:txBody>
      </p:sp>
    </p:spTree>
    <p:extLst>
      <p:ext uri="{BB962C8B-B14F-4D97-AF65-F5344CB8AC3E}">
        <p14:creationId xmlns:p14="http://schemas.microsoft.com/office/powerpoint/2010/main" val="51144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275E18-3DA9-44EC-9D0B-B88262534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1" t="4498" r="13826" b="8447"/>
          <a:stretch/>
        </p:blipFill>
        <p:spPr>
          <a:xfrm rot="16200000">
            <a:off x="1095415" y="1518567"/>
            <a:ext cx="5527715" cy="38208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145F9E-4539-42BE-9850-821F0DD9D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65142"/>
            <a:ext cx="4045738" cy="55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7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55EE1B05-D5C4-4DDB-A339-4878DCEDE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903232"/>
              </p:ext>
            </p:extLst>
          </p:nvPr>
        </p:nvGraphicFramePr>
        <p:xfrm>
          <a:off x="1705776" y="659297"/>
          <a:ext cx="8807986" cy="461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3947">
                  <a:extLst>
                    <a:ext uri="{9D8B030D-6E8A-4147-A177-3AD203B41FA5}">
                      <a16:colId xmlns:a16="http://schemas.microsoft.com/office/drawing/2014/main" val="1818639872"/>
                    </a:ext>
                  </a:extLst>
                </a:gridCol>
                <a:gridCol w="3944039">
                  <a:extLst>
                    <a:ext uri="{9D8B030D-6E8A-4147-A177-3AD203B41FA5}">
                      <a16:colId xmlns:a16="http://schemas.microsoft.com/office/drawing/2014/main" val="4176041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</a:rPr>
                        <a:t>Aldeas Infantiles SOS</a:t>
                      </a:r>
                      <a:endParaRPr lang="es-EC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</a:rPr>
                        <a:t>Isabel Carrasco</a:t>
                      </a:r>
                      <a:endParaRPr lang="es-EC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653465"/>
                  </a:ext>
                </a:extLst>
              </a:tr>
              <a:tr h="240963">
                <a:tc>
                  <a:txBody>
                    <a:bodyPr/>
                    <a:lstStyle/>
                    <a:p>
                      <a:r>
                        <a:rPr lang="es-ES" b="1" dirty="0"/>
                        <a:t>Asociación para la Educación Democrática (AED)</a:t>
                      </a:r>
                      <a:endParaRPr lang="es-EC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José María Riaza (Presidente)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45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Mensajeros de la Paz</a:t>
                      </a:r>
                      <a:endParaRPr lang="es-EC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María Antonia Camacho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0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DNI España</a:t>
                      </a:r>
                      <a:endParaRPr lang="es-EC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Mar Ocaña Torregrosa</a:t>
                      </a:r>
                    </a:p>
                    <a:p>
                      <a:r>
                        <a:rPr lang="es-ES" b="1" dirty="0"/>
                        <a:t>Juan </a:t>
                      </a:r>
                      <a:r>
                        <a:rPr lang="es-ES" b="1" dirty="0" err="1"/>
                        <a:t>Jose</a:t>
                      </a:r>
                      <a:r>
                        <a:rPr lang="es-ES" b="1" dirty="0"/>
                        <a:t> Montenegro (Presidente)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52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FAPMI</a:t>
                      </a:r>
                      <a:endParaRPr lang="es-EC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Antoni Martínez Roig (</a:t>
                      </a:r>
                      <a:r>
                        <a:rPr lang="es-ES" b="1" dirty="0" err="1"/>
                        <a:t>Presidnte</a:t>
                      </a:r>
                      <a:r>
                        <a:rPr lang="es-ES" b="1" dirty="0"/>
                        <a:t>)</a:t>
                      </a:r>
                    </a:p>
                    <a:p>
                      <a:r>
                        <a:rPr lang="es-ES" b="1" dirty="0"/>
                        <a:t>José A. Diaz Huertas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67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Fundación Cooperación y Educación (FUNCOE)</a:t>
                      </a:r>
                      <a:endParaRPr lang="es-EC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Purificación </a:t>
                      </a:r>
                      <a:r>
                        <a:rPr lang="es-ES" b="1" dirty="0" err="1"/>
                        <a:t>llaquet</a:t>
                      </a:r>
                      <a:r>
                        <a:rPr lang="es-ES" b="1" dirty="0"/>
                        <a:t> (Presidenta)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013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Fundación Familia Ocio y Naturaleza (FONAT)</a:t>
                      </a:r>
                      <a:endParaRPr lang="es-EC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José Luis Fernández Rioja (Presidente)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87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Liga para la Educación y la Cultura Popular </a:t>
                      </a:r>
                      <a:endParaRPr lang="es-EC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Ana Luisa López</a:t>
                      </a:r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28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UNICEF</a:t>
                      </a:r>
                      <a:endParaRPr lang="es-EC" b="1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s-ES" b="1" dirty="0"/>
                        <a:t>Disculpan su asistencia</a:t>
                      </a:r>
                      <a:endParaRPr lang="es-EC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8372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Hogares </a:t>
                      </a:r>
                      <a:r>
                        <a:rPr lang="es-ES" b="1" dirty="0" err="1"/>
                        <a:t>Anar</a:t>
                      </a:r>
                      <a:endParaRPr lang="es-EC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388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/>
                        <a:t>Movimiento Junior </a:t>
                      </a:r>
                      <a:r>
                        <a:rPr lang="es-ES" b="1" dirty="0" err="1"/>
                        <a:t>Accion</a:t>
                      </a:r>
                      <a:r>
                        <a:rPr lang="es-ES" b="1" dirty="0"/>
                        <a:t> Católica</a:t>
                      </a:r>
                      <a:endParaRPr lang="es-EC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EC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327303"/>
                  </a:ext>
                </a:extLst>
              </a:tr>
            </a:tbl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C4AEE077-464D-49F6-BFD7-6BFF9C3B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65109"/>
            <a:ext cx="7886700" cy="494189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+mn-lt"/>
              </a:rPr>
              <a:t>6 de octubre de 1995</a:t>
            </a:r>
            <a:endParaRPr lang="es-EC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845AC64-B681-4387-8A91-58FACB9B066D}"/>
              </a:ext>
            </a:extLst>
          </p:cNvPr>
          <p:cNvSpPr txBox="1"/>
          <p:nvPr/>
        </p:nvSpPr>
        <p:spPr>
          <a:xfrm>
            <a:off x="350729" y="5557344"/>
            <a:ext cx="11436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>
                <a:solidFill>
                  <a:schemeClr val="bg1"/>
                </a:solidFill>
              </a:rPr>
              <a:t>Se considero la conveniencia de establecer una PLATAFORMA DE </a:t>
            </a:r>
            <a:r>
              <a:rPr lang="es-ES" sz="2000" b="1" i="1" dirty="0" err="1">
                <a:solidFill>
                  <a:schemeClr val="bg1"/>
                </a:solidFill>
              </a:rPr>
              <a:t>ONGs</a:t>
            </a:r>
            <a:r>
              <a:rPr lang="es-ES" sz="2000" b="1" i="1" dirty="0">
                <a:solidFill>
                  <a:schemeClr val="bg1"/>
                </a:solidFill>
              </a:rPr>
              <a:t> DE INFANCIA, en la que </a:t>
            </a:r>
            <a:r>
              <a:rPr lang="es-ES" sz="2000" b="1" i="1" dirty="0" err="1">
                <a:solidFill>
                  <a:schemeClr val="bg1"/>
                </a:solidFill>
              </a:rPr>
              <a:t>ademas</a:t>
            </a:r>
            <a:r>
              <a:rPr lang="es-ES" sz="2000" b="1" i="1" dirty="0">
                <a:solidFill>
                  <a:schemeClr val="bg1"/>
                </a:solidFill>
              </a:rPr>
              <a:t> de las Asociaciones asistentes se invitara a formar parte de la misma a otras asociaciones. Para que esto se lleve a efecto se realizaran las gestiones oportunas,</a:t>
            </a:r>
            <a:endParaRPr lang="es-EC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98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B12746-2175-F610-4F5C-E9CD53B4E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835"/>
          <a:stretch/>
        </p:blipFill>
        <p:spPr>
          <a:xfrm>
            <a:off x="295153" y="136209"/>
            <a:ext cx="11601694" cy="9911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0957B1B-CF3C-52EB-C6CA-1ADF9F7BB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07" b="73335"/>
          <a:stretch/>
        </p:blipFill>
        <p:spPr>
          <a:xfrm>
            <a:off x="295153" y="1215025"/>
            <a:ext cx="11601694" cy="6638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A00FCD-4045-4F78-4B5E-30908AAC9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15" b="47077"/>
          <a:stretch/>
        </p:blipFill>
        <p:spPr>
          <a:xfrm>
            <a:off x="295153" y="2680569"/>
            <a:ext cx="11601694" cy="8893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ADE6A1-9915-F42B-36FD-C3F674474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5" b="63177"/>
          <a:stretch/>
        </p:blipFill>
        <p:spPr>
          <a:xfrm>
            <a:off x="295152" y="1941534"/>
            <a:ext cx="11601696" cy="6638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52F379-5E1B-F27C-590B-F3EB095B7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23" b="35194"/>
          <a:stretch/>
        </p:blipFill>
        <p:spPr>
          <a:xfrm>
            <a:off x="295153" y="3632547"/>
            <a:ext cx="11601694" cy="7766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055A22-6276-7987-5D52-6EF7DF843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06" b="23311"/>
          <a:stretch/>
        </p:blipFill>
        <p:spPr>
          <a:xfrm>
            <a:off x="295153" y="4471791"/>
            <a:ext cx="11601694" cy="7766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3F956F-D60F-B3A8-BA0D-77C1A0FC5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689"/>
          <a:stretch/>
        </p:blipFill>
        <p:spPr>
          <a:xfrm>
            <a:off x="295153" y="5323561"/>
            <a:ext cx="11601694" cy="15234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AF6643-8DEE-70EC-1C02-A92C48D3C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300" y="0"/>
            <a:ext cx="6751399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435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2730FC-2828-3184-F041-54737FD1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1" t="1648" r="18006" b="247"/>
          <a:stretch/>
        </p:blipFill>
        <p:spPr>
          <a:xfrm>
            <a:off x="928639" y="683803"/>
            <a:ext cx="4235705" cy="57043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002958D-2C60-7A47-FC30-BF10FC5B456D}"/>
              </a:ext>
            </a:extLst>
          </p:cNvPr>
          <p:cNvSpPr txBox="1"/>
          <p:nvPr/>
        </p:nvSpPr>
        <p:spPr>
          <a:xfrm>
            <a:off x="5624187" y="357115"/>
            <a:ext cx="6363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Dan seguridad y continuidad a las asociaciones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6EDC09-2583-DD89-8010-B95D216E6D01}"/>
              </a:ext>
            </a:extLst>
          </p:cNvPr>
          <p:cNvSpPr txBox="1"/>
          <p:nvPr/>
        </p:nvSpPr>
        <p:spPr>
          <a:xfrm>
            <a:off x="5624188" y="1311222"/>
            <a:ext cx="6212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Prestadoras de servicios </a:t>
            </a:r>
            <a:r>
              <a:rPr lang="es-E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 favorecen </a:t>
            </a:r>
            <a:r>
              <a:rPr lang="es-ES" sz="2800" b="1" dirty="0" err="1">
                <a:solidFill>
                  <a:schemeClr val="bg1"/>
                </a:solidFill>
                <a:sym typeface="Wingdings" panose="05000000000000000000" pitchFamily="2" charset="2"/>
              </a:rPr>
              <a:t>externalizacion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E1E632-C34C-C8FD-2BBB-D12F5A4F811C}"/>
              </a:ext>
            </a:extLst>
          </p:cNvPr>
          <p:cNvSpPr txBox="1"/>
          <p:nvPr/>
        </p:nvSpPr>
        <p:spPr>
          <a:xfrm>
            <a:off x="5549030" y="2324773"/>
            <a:ext cx="6538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Profesionales condicionados por la estabilidad laboral contratados </a:t>
            </a:r>
            <a:r>
              <a:rPr lang="es-E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 se relega voluntarios / socios 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1512CF-3FA8-0DA5-5494-FE166E4FF4AF}"/>
              </a:ext>
            </a:extLst>
          </p:cNvPr>
          <p:cNvSpPr txBox="1"/>
          <p:nvPr/>
        </p:nvSpPr>
        <p:spPr>
          <a:xfrm>
            <a:off x="5624187" y="3856117"/>
            <a:ext cx="643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Proyectos según interés de la Administración cambiando según los años</a:t>
            </a:r>
            <a:endParaRPr lang="es-EC" sz="2800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1F986BF-48D3-04C5-B3C9-33FE634B6496}"/>
              </a:ext>
            </a:extLst>
          </p:cNvPr>
          <p:cNvSpPr txBox="1"/>
          <p:nvPr/>
        </p:nvSpPr>
        <p:spPr>
          <a:xfrm>
            <a:off x="5544276" y="5003152"/>
            <a:ext cx="6292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Las grandes se comen a los chicos e imponen con detrimento asociaciones locales</a:t>
            </a:r>
            <a:endParaRPr lang="es-EC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1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E8205AD0-483D-0053-83F8-96E84C250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572" y="3860824"/>
            <a:ext cx="703962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C" sz="2800" b="1" dirty="0">
                <a:solidFill>
                  <a:srgbClr val="FFFF00"/>
                </a:solidFill>
                <a:latin typeface="Arial" panose="020B0604020202020204" pitchFamily="34" charset="0"/>
              </a:rPr>
              <a:t>I CONGRESO ESTATAL SOBRE INFANCIA MALTRATADA</a:t>
            </a:r>
          </a:p>
          <a:p>
            <a:pPr algn="ctr"/>
            <a:r>
              <a:rPr lang="es-ES_tradnl" altLang="es-EC" sz="2800" b="1" dirty="0">
                <a:solidFill>
                  <a:schemeClr val="bg1"/>
                </a:solidFill>
                <a:latin typeface="Arial" panose="020B0604020202020204" pitchFamily="34" charset="0"/>
              </a:rPr>
              <a:t>Barcelona</a:t>
            </a:r>
          </a:p>
          <a:p>
            <a:pPr algn="ctr"/>
            <a:r>
              <a:rPr lang="es-ES_tradnl" altLang="es-EC" sz="2800" b="1" dirty="0">
                <a:solidFill>
                  <a:schemeClr val="bg1"/>
                </a:solidFill>
                <a:latin typeface="Arial" panose="020B0604020202020204" pitchFamily="34" charset="0"/>
              </a:rPr>
              <a:t>13-15.noviembre.1989</a:t>
            </a:r>
            <a:endParaRPr lang="es-ES" altLang="es-EC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A147574C-2CE4-6534-E328-C0C03CB6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989" y="1265454"/>
            <a:ext cx="683921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C" sz="2800" b="1" dirty="0">
                <a:solidFill>
                  <a:schemeClr val="bg1"/>
                </a:solidFill>
                <a:latin typeface="Arial" panose="020B0604020202020204" pitchFamily="34" charset="0"/>
              </a:rPr>
              <a:t>ACIM, 1988</a:t>
            </a:r>
          </a:p>
          <a:p>
            <a:pPr algn="ctr">
              <a:spcBef>
                <a:spcPct val="50000"/>
              </a:spcBef>
            </a:pPr>
            <a:r>
              <a:rPr lang="es-ES_tradnl" altLang="es-EC" sz="2800" b="1" dirty="0">
                <a:solidFill>
                  <a:srgbClr val="00CC00"/>
                </a:solidFill>
                <a:latin typeface="Arial" panose="020B0604020202020204" pitchFamily="34" charset="0"/>
              </a:rPr>
              <a:t>ASSOCIACIÓ CATALANA PER LA INFÀNCIA MALTRACTADA</a:t>
            </a:r>
            <a:endParaRPr lang="es-ES" altLang="es-EC" sz="2800" b="1" dirty="0">
              <a:solidFill>
                <a:srgbClr val="00CC00"/>
              </a:solidFill>
              <a:latin typeface="Arial" panose="020B0604020202020204" pitchFamily="34" charset="0"/>
            </a:endParaRPr>
          </a:p>
        </p:txBody>
      </p:sp>
      <p:pic>
        <p:nvPicPr>
          <p:cNvPr id="29706" name="Picture 10">
            <a:extLst>
              <a:ext uri="{FF2B5EF4-FFF2-40B4-BE49-F238E27FC236}">
                <a16:creationId xmlns:a16="http://schemas.microsoft.com/office/drawing/2014/main" id="{A6546944-7670-DF47-176A-4F740A098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57" y="989947"/>
            <a:ext cx="3224683" cy="468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7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CBB59CC-839A-936F-2D22-A64CFB9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s-ES_tradnl" altLang="es-EC" sz="3600" b="1">
                <a:solidFill>
                  <a:srgbClr val="FFFF00"/>
                </a:solidFill>
                <a:latin typeface="Arial" panose="020B0604020202020204" pitchFamily="34" charset="0"/>
              </a:rPr>
              <a:t>Criterios de buena practica – estándares de calidad</a:t>
            </a:r>
            <a:endParaRPr lang="es-ES" altLang="es-EC" sz="3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A31F0664-3AFC-8380-4B08-CB7B09A5AF61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1752600"/>
            <a:ext cx="2925763" cy="4114800"/>
          </a:xfrm>
          <a:noFill/>
          <a:ln/>
        </p:spPr>
      </p:pic>
      <p:pic>
        <p:nvPicPr>
          <p:cNvPr id="5129" name="Picture 9">
            <a:extLst>
              <a:ext uri="{FF2B5EF4-FFF2-40B4-BE49-F238E27FC236}">
                <a16:creationId xmlns:a16="http://schemas.microsoft.com/office/drawing/2014/main" id="{858AB156-62BF-8E3F-F288-850AE4E77DA1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752600"/>
            <a:ext cx="2908300" cy="41148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755554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01F20C-1BAC-D3E3-6B04-D40B41E00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03" t="2021" r="33464" b="4070"/>
          <a:stretch/>
        </p:blipFill>
        <p:spPr>
          <a:xfrm rot="16200000">
            <a:off x="6532270" y="-777721"/>
            <a:ext cx="2988180" cy="47641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1D7409-46FA-4F9A-060A-2EE11ED9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774" y="685801"/>
            <a:ext cx="3427633" cy="18370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F594A2-9F31-1299-3912-E01B8ECCB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" t="7642" r="2940" b="6157"/>
          <a:stretch/>
        </p:blipFill>
        <p:spPr>
          <a:xfrm>
            <a:off x="2273148" y="3429001"/>
            <a:ext cx="7645705" cy="31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8B5405-31CC-4F10-B553-0DC4CF544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6" b="48658"/>
          <a:stretch/>
        </p:blipFill>
        <p:spPr>
          <a:xfrm>
            <a:off x="2828925" y="172552"/>
            <a:ext cx="6591300" cy="344694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F5EBC45-F3A7-46AB-9925-3965951C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47"/>
          <a:stretch/>
        </p:blipFill>
        <p:spPr>
          <a:xfrm>
            <a:off x="2829879" y="3543300"/>
            <a:ext cx="6590347" cy="29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701CC-CA79-EB82-47D9-ECADD313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84" y="1095803"/>
            <a:ext cx="10515600" cy="687061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+mn-lt"/>
              </a:rPr>
              <a:t>CEMIN</a:t>
            </a:r>
            <a:endParaRPr lang="es-EC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258911C-7874-6024-E998-75B88609C8FE}"/>
              </a:ext>
            </a:extLst>
          </p:cNvPr>
          <p:cNvSpPr txBox="1">
            <a:spLocks/>
          </p:cNvSpPr>
          <p:nvPr/>
        </p:nvSpPr>
        <p:spPr>
          <a:xfrm>
            <a:off x="425884" y="1796911"/>
            <a:ext cx="11398685" cy="290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s-ES" sz="2800" b="1" dirty="0">
                <a:solidFill>
                  <a:schemeClr val="bg1"/>
                </a:solidFill>
                <a:latin typeface="+mn-lt"/>
              </a:rPr>
              <a:t>COLEGIOS PROFESIONALES</a:t>
            </a:r>
          </a:p>
          <a:p>
            <a:pPr marL="457200" indent="-457200">
              <a:lnSpc>
                <a:spcPct val="140000"/>
              </a:lnSpc>
              <a:buFontTx/>
              <a:buChar char="-"/>
            </a:pPr>
            <a:r>
              <a:rPr lang="es-ES" sz="2800" b="1" dirty="0">
                <a:solidFill>
                  <a:schemeClr val="bg1"/>
                </a:solidFill>
                <a:latin typeface="+mn-lt"/>
              </a:rPr>
              <a:t>Abogados </a:t>
            </a:r>
            <a:r>
              <a:rPr lang="es-ES" sz="28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es-ES" sz="2800" dirty="0">
                <a:solidFill>
                  <a:schemeClr val="bg1"/>
                </a:solidFill>
                <a:latin typeface="+mn-lt"/>
              </a:rPr>
              <a:t>Plataforma </a:t>
            </a:r>
            <a:r>
              <a:rPr lang="es-ES" sz="2800" dirty="0" err="1">
                <a:solidFill>
                  <a:schemeClr val="bg1"/>
                </a:solidFill>
                <a:latin typeface="+mn-lt"/>
              </a:rPr>
              <a:t>Famlia</a:t>
            </a:r>
            <a:r>
              <a:rPr lang="es-ES" sz="2800" dirty="0">
                <a:solidFill>
                  <a:schemeClr val="bg1"/>
                </a:solidFill>
                <a:latin typeface="+mn-lt"/>
              </a:rPr>
              <a:t> y derecho</a:t>
            </a:r>
          </a:p>
          <a:p>
            <a:pPr marL="457200" indent="-457200">
              <a:lnSpc>
                <a:spcPct val="140000"/>
              </a:lnSpc>
              <a:buFontTx/>
              <a:buChar char="-"/>
            </a:pPr>
            <a:r>
              <a:rPr lang="es-ES" sz="2800" b="1" dirty="0">
                <a:solidFill>
                  <a:schemeClr val="bg1"/>
                </a:solidFill>
                <a:latin typeface="+mn-lt"/>
              </a:rPr>
              <a:t>Psicólogos </a:t>
            </a:r>
            <a:r>
              <a:rPr lang="es-ES" sz="28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es-ES" sz="28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Comison</a:t>
            </a:r>
            <a:r>
              <a:rPr lang="es-ES" sz="28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 sobre Maltrato Infantil</a:t>
            </a:r>
          </a:p>
          <a:p>
            <a:pPr marL="457200" indent="-457200">
              <a:lnSpc>
                <a:spcPct val="140000"/>
              </a:lnSpc>
              <a:buFontTx/>
              <a:buChar char="-"/>
            </a:pPr>
            <a:r>
              <a:rPr lang="es-ES" sz="28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Médicos  </a:t>
            </a:r>
            <a:r>
              <a:rPr lang="es-ES" sz="28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Comison</a:t>
            </a:r>
            <a:r>
              <a:rPr lang="es-ES" sz="28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 científica sobre promoción de la salud y derechos de la Infancia</a:t>
            </a:r>
            <a:endParaRPr lang="es-EC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3355C87-908C-A345-A7EF-CB0B3604FB7D}"/>
              </a:ext>
            </a:extLst>
          </p:cNvPr>
          <p:cNvSpPr txBox="1">
            <a:spLocks/>
          </p:cNvSpPr>
          <p:nvPr/>
        </p:nvSpPr>
        <p:spPr>
          <a:xfrm>
            <a:off x="425883" y="4926484"/>
            <a:ext cx="11398685" cy="835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bg1"/>
                </a:solidFill>
                <a:latin typeface="+mn-lt"/>
              </a:rPr>
              <a:t>ASOCIACION DEFENSA INFANCIA Y ADOLESCENCIA </a:t>
            </a:r>
            <a:r>
              <a:rPr lang="es-ES" sz="28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 UNIVERSIDAD</a:t>
            </a:r>
            <a:endParaRPr lang="es-EC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C814CF-5D50-A4C6-ADEA-033A494390D5}"/>
              </a:ext>
            </a:extLst>
          </p:cNvPr>
          <p:cNvSpPr txBox="1"/>
          <p:nvPr/>
        </p:nvSpPr>
        <p:spPr>
          <a:xfrm>
            <a:off x="2557397" y="208259"/>
            <a:ext cx="707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QUIZAS SE NECESITA REORIENTARSE</a:t>
            </a:r>
            <a:endParaRPr lang="es-EC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53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AB00F71-BCBA-5D68-1222-3EB2ECC4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938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>
            <a:extLst>
              <a:ext uri="{FF2B5EF4-FFF2-40B4-BE49-F238E27FC236}">
                <a16:creationId xmlns:a16="http://schemas.microsoft.com/office/drawing/2014/main" id="{F9DC8EFB-AA54-12B3-0D10-561A6F78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85451" b="91998"/>
          <a:stretch>
            <a:fillRect/>
          </a:stretch>
        </p:blipFill>
        <p:spPr bwMode="auto">
          <a:xfrm>
            <a:off x="3863975" y="1"/>
            <a:ext cx="863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orma libre">
            <a:extLst>
              <a:ext uri="{FF2B5EF4-FFF2-40B4-BE49-F238E27FC236}">
                <a16:creationId xmlns:a16="http://schemas.microsoft.com/office/drawing/2014/main" id="{D92C8491-3414-F121-5140-D41469652625}"/>
              </a:ext>
            </a:extLst>
          </p:cNvPr>
          <p:cNvSpPr/>
          <p:nvPr/>
        </p:nvSpPr>
        <p:spPr>
          <a:xfrm>
            <a:off x="3857625" y="-31750"/>
            <a:ext cx="1212850" cy="2459038"/>
          </a:xfrm>
          <a:custGeom>
            <a:avLst/>
            <a:gdLst>
              <a:gd name="connsiteX0" fmla="*/ 0 w 1213944"/>
              <a:gd name="connsiteY0" fmla="*/ 0 h 2459421"/>
              <a:gd name="connsiteX1" fmla="*/ 31531 w 1213944"/>
              <a:gd name="connsiteY1" fmla="*/ 1655379 h 2459421"/>
              <a:gd name="connsiteX2" fmla="*/ 551793 w 1213944"/>
              <a:gd name="connsiteY2" fmla="*/ 2207172 h 2459421"/>
              <a:gd name="connsiteX3" fmla="*/ 551793 w 1213944"/>
              <a:gd name="connsiteY3" fmla="*/ 2207172 h 2459421"/>
              <a:gd name="connsiteX4" fmla="*/ 851337 w 1213944"/>
              <a:gd name="connsiteY4" fmla="*/ 2459421 h 2459421"/>
              <a:gd name="connsiteX5" fmla="*/ 898634 w 1213944"/>
              <a:gd name="connsiteY5" fmla="*/ 2317531 h 2459421"/>
              <a:gd name="connsiteX6" fmla="*/ 1103586 w 1213944"/>
              <a:gd name="connsiteY6" fmla="*/ 2317531 h 2459421"/>
              <a:gd name="connsiteX7" fmla="*/ 1213944 w 1213944"/>
              <a:gd name="connsiteY7" fmla="*/ 2065283 h 2459421"/>
              <a:gd name="connsiteX8" fmla="*/ 1024758 w 1213944"/>
              <a:gd name="connsiteY8" fmla="*/ 1056290 h 2459421"/>
              <a:gd name="connsiteX9" fmla="*/ 867103 w 1213944"/>
              <a:gd name="connsiteY9" fmla="*/ 15766 h 2459421"/>
              <a:gd name="connsiteX10" fmla="*/ 0 w 1213944"/>
              <a:gd name="connsiteY10" fmla="*/ 0 h 245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944" h="2459421">
                <a:moveTo>
                  <a:pt x="0" y="0"/>
                </a:moveTo>
                <a:lnTo>
                  <a:pt x="31531" y="1655379"/>
                </a:lnTo>
                <a:lnTo>
                  <a:pt x="551793" y="2207172"/>
                </a:lnTo>
                <a:lnTo>
                  <a:pt x="551793" y="2207172"/>
                </a:lnTo>
                <a:lnTo>
                  <a:pt x="851337" y="2459421"/>
                </a:lnTo>
                <a:lnTo>
                  <a:pt x="898634" y="2317531"/>
                </a:lnTo>
                <a:lnTo>
                  <a:pt x="1103586" y="2317531"/>
                </a:lnTo>
                <a:lnTo>
                  <a:pt x="1213944" y="2065283"/>
                </a:lnTo>
                <a:lnTo>
                  <a:pt x="1024758" y="1056290"/>
                </a:lnTo>
                <a:lnTo>
                  <a:pt x="867103" y="15766"/>
                </a:lnTo>
                <a:lnTo>
                  <a:pt x="0" y="0"/>
                </a:lnTo>
                <a:close/>
              </a:path>
            </a:pathLst>
          </a:custGeom>
          <a:solidFill>
            <a:srgbClr val="C4C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>
            <a:extLst>
              <a:ext uri="{FF2B5EF4-FFF2-40B4-BE49-F238E27FC236}">
                <a16:creationId xmlns:a16="http://schemas.microsoft.com/office/drawing/2014/main" id="{B76AC540-FD69-4ED4-B69B-0C04D3F19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38126"/>
            <a:ext cx="8229600" cy="492125"/>
          </a:xfrm>
        </p:spPr>
        <p:txBody>
          <a:bodyPr/>
          <a:lstStyle/>
          <a:p>
            <a:r>
              <a:rPr lang="es-ES" altLang="es-EC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TASAS DE RETORNO ECONÓMICO Y CRECIMIENTO CEREBRAL  </a:t>
            </a:r>
            <a:endParaRPr lang="es-EC" altLang="es-EC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059" name="Imagen 3">
            <a:extLst>
              <a:ext uri="{FF2B5EF4-FFF2-40B4-BE49-F238E27FC236}">
                <a16:creationId xmlns:a16="http://schemas.microsoft.com/office/drawing/2014/main" id="{13B8CCFD-8164-4FDA-B42E-79219478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7" t="32549" r="15961" b="19765"/>
          <a:stretch>
            <a:fillRect/>
          </a:stretch>
        </p:blipFill>
        <p:spPr bwMode="auto">
          <a:xfrm>
            <a:off x="1981201" y="835026"/>
            <a:ext cx="8348663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CE03816-D4F9-4FFE-AB0D-BDAD092FA242}"/>
              </a:ext>
            </a:extLst>
          </p:cNvPr>
          <p:cNvSpPr txBox="1"/>
          <p:nvPr/>
        </p:nvSpPr>
        <p:spPr>
          <a:xfrm>
            <a:off x="443663" y="5603628"/>
            <a:ext cx="11423737" cy="838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es-EC" b="1" dirty="0">
                <a:solidFill>
                  <a:schemeClr val="bg1"/>
                </a:solidFill>
              </a:rPr>
              <a:t>Etapa con mayor retorno económico de inversión: embarazo y 5 primeros anos</a:t>
            </a:r>
            <a:r>
              <a:rPr lang="es-EC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Heckman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Carneiro Human Social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2003, RAND,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Early-Childhood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Interventions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Documented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Briefing, Lynn A.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Karoly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Susan S.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Everingham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Jill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Hoube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Rebecca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Kilburn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 Peter </a:t>
            </a:r>
            <a:r>
              <a:rPr lang="es-EC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Rydell</a:t>
            </a:r>
            <a:r>
              <a:rPr lang="es-EC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Matthew Sanders, Peter W. Greenwood, April, 1997.</a:t>
            </a:r>
          </a:p>
        </p:txBody>
      </p:sp>
    </p:spTree>
    <p:extLst>
      <p:ext uri="{BB962C8B-B14F-4D97-AF65-F5344CB8AC3E}">
        <p14:creationId xmlns:p14="http://schemas.microsoft.com/office/powerpoint/2010/main" val="1830233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405A9F-EB2B-4387-AAFE-89757A19B341}"/>
              </a:ext>
            </a:extLst>
          </p:cNvPr>
          <p:cNvSpPr txBox="1"/>
          <p:nvPr/>
        </p:nvSpPr>
        <p:spPr>
          <a:xfrm>
            <a:off x="450937" y="5304253"/>
            <a:ext cx="11611627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ES" sz="2000" b="1" dirty="0">
                <a:solidFill>
                  <a:schemeClr val="bg1"/>
                </a:solidFill>
              </a:rPr>
              <a:t>Un estudio, estima que el retorno de la inversión en la primera infancia es del 6% al 10% anual por dólar (James </a:t>
            </a:r>
            <a:r>
              <a:rPr lang="es-ES" sz="2000" b="1" dirty="0" err="1">
                <a:solidFill>
                  <a:schemeClr val="bg1"/>
                </a:solidFill>
              </a:rPr>
              <a:t>Heckman</a:t>
            </a:r>
            <a:r>
              <a:rPr lang="es-ES" sz="2000" b="1" dirty="0">
                <a:solidFill>
                  <a:schemeClr val="bg1"/>
                </a:solidFill>
              </a:rPr>
              <a:t>, Premio Nobel de Economía)</a:t>
            </a:r>
          </a:p>
          <a:p>
            <a:pPr>
              <a:spcAft>
                <a:spcPts val="300"/>
              </a:spcAft>
            </a:pPr>
            <a:r>
              <a:rPr lang="es-ES" sz="2000" b="1" dirty="0">
                <a:solidFill>
                  <a:schemeClr val="bg1"/>
                </a:solidFill>
              </a:rPr>
              <a:t>Ll tasa de retorno de la inversión en los programas de primera infancia es hasta del 13.7% anual en Estados Unidos (Perry </a:t>
            </a:r>
            <a:r>
              <a:rPr lang="es-ES" sz="2000" b="1" dirty="0" err="1">
                <a:solidFill>
                  <a:schemeClr val="bg1"/>
                </a:solidFill>
              </a:rPr>
              <a:t>Preschool</a:t>
            </a:r>
            <a:r>
              <a:rPr lang="es-ES" sz="2000" b="1" dirty="0">
                <a:solidFill>
                  <a:schemeClr val="bg1"/>
                </a:solidFill>
              </a:rPr>
              <a:t> Project)</a:t>
            </a:r>
            <a:endParaRPr lang="es-EC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F7F33B3-09FD-472F-AAE7-C311F3C86E82}"/>
              </a:ext>
            </a:extLst>
          </p:cNvPr>
          <p:cNvSpPr txBox="1">
            <a:spLocks noChangeArrowheads="1"/>
          </p:cNvSpPr>
          <p:nvPr/>
        </p:nvSpPr>
        <p:spPr>
          <a:xfrm>
            <a:off x="1774825" y="152401"/>
            <a:ext cx="8642350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 dirty="0">
                <a:solidFill>
                  <a:srgbClr val="FFFF00"/>
                </a:solidFill>
                <a:latin typeface="+mn-lt"/>
              </a:rPr>
              <a:t>Proporción de retorno a </a:t>
            </a:r>
            <a:r>
              <a:rPr lang="es-ES" altLang="es-ES" sz="2600" b="1" dirty="0">
                <a:solidFill>
                  <a:srgbClr val="FFFF00"/>
                </a:solidFill>
                <a:latin typeface="+mn-lt"/>
              </a:rPr>
              <a:t>desarrollo</a:t>
            </a:r>
            <a:r>
              <a:rPr lang="es-ES" altLang="es-ES" sz="2400" b="1" dirty="0">
                <a:solidFill>
                  <a:srgbClr val="FFFF00"/>
                </a:solidFill>
                <a:latin typeface="+mn-lt"/>
              </a:rPr>
              <a:t> humano- Inversión por edades</a:t>
            </a:r>
            <a:endParaRPr lang="en-AU" altLang="es-ES" sz="24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655220-3CA2-4856-886F-020274BC4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115" y="914402"/>
            <a:ext cx="6987770" cy="404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48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E1AFC9-9A5C-486F-86DF-41C367398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268288"/>
            <a:ext cx="6394450" cy="63944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24AED0-19DD-4F2C-90B4-BEEB8EB6E494}"/>
              </a:ext>
            </a:extLst>
          </p:cNvPr>
          <p:cNvSpPr txBox="1"/>
          <p:nvPr/>
        </p:nvSpPr>
        <p:spPr>
          <a:xfrm>
            <a:off x="7251700" y="5946042"/>
            <a:ext cx="143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s. III </a:t>
            </a:r>
            <a:r>
              <a:rPr lang="es-ES" sz="3200" b="1" dirty="0" err="1"/>
              <a:t>aC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550566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0E7B8D90-4157-ED3C-62D3-8D33EAC0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6" y="94456"/>
            <a:ext cx="44831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6B5428-094B-14A2-C149-C29626C9F811}"/>
              </a:ext>
            </a:extLst>
          </p:cNvPr>
          <p:cNvSpPr txBox="1">
            <a:spLocks/>
          </p:cNvSpPr>
          <p:nvPr/>
        </p:nvSpPr>
        <p:spPr>
          <a:xfrm>
            <a:off x="5198301" y="2566776"/>
            <a:ext cx="6008649" cy="27192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FFFF00"/>
                </a:solidFill>
              </a:rPr>
              <a:t>Derecho del niño a que le escuchen </a:t>
            </a:r>
          </a:p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FFFF00"/>
                </a:solidFill>
              </a:rPr>
              <a:t>A TRAVÉS DE AQUELLOS QUE TIENEN OBLIGACIÓN DE HABLAR POR ELLOS</a:t>
            </a:r>
          </a:p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FFFF00"/>
                </a:solidFill>
              </a:rPr>
              <a:t>Y DEFENDERLOS</a:t>
            </a:r>
            <a:endParaRPr lang="es-EC" b="1" dirty="0">
              <a:solidFill>
                <a:srgbClr val="FFFF00"/>
              </a:solidFill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D13CA5B-F2BA-1023-9EA3-DCB961F2F0B9}"/>
              </a:ext>
            </a:extLst>
          </p:cNvPr>
          <p:cNvSpPr txBox="1">
            <a:spLocks/>
          </p:cNvSpPr>
          <p:nvPr/>
        </p:nvSpPr>
        <p:spPr>
          <a:xfrm>
            <a:off x="5198301" y="777642"/>
            <a:ext cx="6008649" cy="8695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FFFF00"/>
                </a:solidFill>
              </a:rPr>
              <a:t>Derecho del niño a ser escuchado</a:t>
            </a:r>
            <a:endParaRPr lang="es-EC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0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FA9831-9049-B848-172B-088EC2140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8" b="4483"/>
          <a:stretch/>
        </p:blipFill>
        <p:spPr>
          <a:xfrm>
            <a:off x="2641855" y="200416"/>
            <a:ext cx="7053290" cy="64967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F34465-E036-E790-92E3-29AF4463FE59}"/>
              </a:ext>
            </a:extLst>
          </p:cNvPr>
          <p:cNvSpPr txBox="1"/>
          <p:nvPr/>
        </p:nvSpPr>
        <p:spPr>
          <a:xfrm>
            <a:off x="10058400" y="5486400"/>
            <a:ext cx="179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GRACIAS</a:t>
            </a:r>
            <a:endParaRPr lang="es-EC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9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734D2F2-60F5-4111-9660-BF5EFB9E0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5" t="15928" r="21848" b="10209"/>
          <a:stretch/>
        </p:blipFill>
        <p:spPr>
          <a:xfrm>
            <a:off x="1590805" y="324444"/>
            <a:ext cx="8804677" cy="62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6AC406-9431-48A7-AFF8-7251C602C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6" t="17816" r="23735" b="16854"/>
          <a:stretch/>
        </p:blipFill>
        <p:spPr>
          <a:xfrm>
            <a:off x="1810440" y="506776"/>
            <a:ext cx="8695788" cy="61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icipa en la Asociación Vecinal - A.V.V. Independiente de Butarque">
            <a:extLst>
              <a:ext uri="{FF2B5EF4-FFF2-40B4-BE49-F238E27FC236}">
                <a16:creationId xmlns:a16="http://schemas.microsoft.com/office/drawing/2014/main" id="{977876F3-EEB2-4189-8567-62A10C695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29" y="1679573"/>
            <a:ext cx="4081665" cy="30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F7FCDD-D033-44AB-874D-139D0AA2B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71" y="1679573"/>
            <a:ext cx="4572000" cy="3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3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399B7B9-1591-FC72-B2A6-539DA460D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5" r="5723" b="34192"/>
          <a:stretch/>
        </p:blipFill>
        <p:spPr>
          <a:xfrm>
            <a:off x="1766371" y="3989673"/>
            <a:ext cx="3273428" cy="16934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5938307-D3EF-826A-2236-61D479D02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7" t="12359" r="9350" b="15850"/>
          <a:stretch/>
        </p:blipFill>
        <p:spPr>
          <a:xfrm>
            <a:off x="5401433" y="3989673"/>
            <a:ext cx="3582911" cy="16934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E65588-E81C-5020-A206-E19D5A641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976" y="3797667"/>
            <a:ext cx="969484" cy="20774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60A154-3F4B-C5ED-1E64-AEACDA5221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648" b="15155"/>
          <a:stretch/>
        </p:blipFill>
        <p:spPr>
          <a:xfrm>
            <a:off x="1766372" y="1061954"/>
            <a:ext cx="3800819" cy="11094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4AEEBCB-0944-A965-DC5D-F00374270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059" y="685553"/>
            <a:ext cx="2628571" cy="15428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AAB0195-CA33-9786-3A74-16A523B70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286" y="524862"/>
            <a:ext cx="1711053" cy="22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265B42-9510-D828-8276-6547AFAD2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4" t="17671" r="5373"/>
          <a:stretch/>
        </p:blipFill>
        <p:spPr>
          <a:xfrm>
            <a:off x="1777389" y="266769"/>
            <a:ext cx="2237743" cy="21372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E767EA7-EEAC-394C-27CD-8C526E937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158" y="266769"/>
            <a:ext cx="2988455" cy="21372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F0E071-5053-0B87-1C73-F784059C4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698" y="266769"/>
            <a:ext cx="2890302" cy="21372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9E99A6-DB2D-9712-6DC9-70C13C181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6" r="10045"/>
          <a:stretch/>
        </p:blipFill>
        <p:spPr>
          <a:xfrm>
            <a:off x="3176531" y="2629938"/>
            <a:ext cx="6026227" cy="418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7ABAA5-5775-F5C3-E5D4-15F37CDEF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7" r="21401"/>
          <a:stretch/>
        </p:blipFill>
        <p:spPr>
          <a:xfrm>
            <a:off x="1733322" y="328941"/>
            <a:ext cx="3062688" cy="36001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053574-36A0-1DEA-9C36-9F94E2DA5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32"/>
          <a:stretch/>
        </p:blipFill>
        <p:spPr>
          <a:xfrm>
            <a:off x="5016602" y="233117"/>
            <a:ext cx="5519196" cy="49959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AE74EB-EF45-9E71-6634-F7F029AF2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425" y="4326491"/>
            <a:ext cx="3308482" cy="21564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565A7B-A10E-D89F-E060-07F738C3A2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82"/>
          <a:stretch/>
        </p:blipFill>
        <p:spPr>
          <a:xfrm>
            <a:off x="1689301" y="768510"/>
            <a:ext cx="8813398" cy="56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566</TotalTime>
  <Words>654</Words>
  <Application>Microsoft Office PowerPoint</Application>
  <PresentationFormat>Panorámica</PresentationFormat>
  <Paragraphs>93</Paragraphs>
  <Slides>36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LEGAL: REFORMA DE LA LEY 2015. Algunos principales cambios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 de octubre de 1995</vt:lpstr>
      <vt:lpstr>Presentación de PowerPoint</vt:lpstr>
      <vt:lpstr>Presentación de PowerPoint</vt:lpstr>
      <vt:lpstr>Presentación de PowerPoint</vt:lpstr>
      <vt:lpstr>Criterios de buena practica – estándares de calidad</vt:lpstr>
      <vt:lpstr>Presentación de PowerPoint</vt:lpstr>
      <vt:lpstr>CEMIN</vt:lpstr>
      <vt:lpstr>Presentación de PowerPoint</vt:lpstr>
      <vt:lpstr>TASAS DE RETORNO ECONÓMICO Y CRECIMIENTO CEREBRAL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A. Díaz Huertas</dc:creator>
  <cp:lastModifiedBy>José A. Díaz Huertss</cp:lastModifiedBy>
  <cp:revision>34</cp:revision>
  <dcterms:created xsi:type="dcterms:W3CDTF">2022-01-03T08:51:23Z</dcterms:created>
  <dcterms:modified xsi:type="dcterms:W3CDTF">2022-06-16T16:54:26Z</dcterms:modified>
</cp:coreProperties>
</file>