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Amatic SC" panose="020B0604020202020204" charset="-79"/>
      <p:regular r:id="rId29"/>
      <p:bold r:id="rId30"/>
    </p:embeddedFont>
    <p:embeddedFont>
      <p:font typeface="Source Code Pro" panose="020B0604020202020204" charset="0"/>
      <p:regular r:id="rId31"/>
      <p:bold r:id="rId32"/>
      <p:italic r:id="rId33"/>
      <p:boldItalic r:id="rId34"/>
    </p:embeddedFont>
    <p:embeddedFont>
      <p:font typeface="Merriweather" panose="020B0604020202020204" charset="0"/>
      <p:regular r:id="rId35"/>
      <p:bold r:id="rId36"/>
      <p:italic r:id="rId37"/>
      <p:boldItalic r:id="rId38"/>
    </p:embeddedFont>
    <p:embeddedFont>
      <p:font typeface="Roboto"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2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418203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7630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d369e8099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d369e809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3707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1d369e809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1d369e809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1758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d369e8099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1d369e8099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902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34fcf1006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34fcf1006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2755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1d369e8099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d369e8099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7386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34fcf1006a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34fcf1006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7406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34fcf1006a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34fcf1006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308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4fcf1006a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34fcf1006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7725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1d369e8099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1d369e8099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4198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1d369e8099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1d369e8099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3339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33dbb9893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33dbb9893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0244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34fcf1006a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34fcf1006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9009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34fcf1006a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34fcf1006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4748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1d369e8099_1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1d369e8099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2498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34fcf1006a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34fcf1006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0024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351ce408d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351ce408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0714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34fcf1006a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34fcf1006a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524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d369e8099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1d369e8099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084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33dbb9893a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33dbb9893a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219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33dbb9893a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33dbb9893a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8398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33dbb9893a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33dbb9893a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7856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33dbb9893a_1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33dbb9893a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0735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33dbb9893a_1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33dbb9893a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0796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33dbb9893a_1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33dbb9893a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24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33dbb9893a_1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33dbb9893a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4402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endParaRPr sz="6444"/>
          </a:p>
          <a:p>
            <a:pPr marL="0" lvl="0" indent="0" algn="ctr" rtl="0">
              <a:spcBef>
                <a:spcPts val="0"/>
              </a:spcBef>
              <a:spcAft>
                <a:spcPts val="0"/>
              </a:spcAft>
              <a:buNone/>
            </a:pPr>
            <a:endParaRPr sz="6444"/>
          </a:p>
          <a:p>
            <a:pPr marL="0" lvl="0" indent="0" algn="ctr" rtl="0">
              <a:spcBef>
                <a:spcPts val="0"/>
              </a:spcBef>
              <a:spcAft>
                <a:spcPts val="0"/>
              </a:spcAft>
              <a:buNone/>
            </a:pPr>
            <a:endParaRPr sz="4666"/>
          </a:p>
          <a:p>
            <a:pPr marL="0" lvl="0" indent="0" algn="ctr" rtl="0">
              <a:spcBef>
                <a:spcPts val="0"/>
              </a:spcBef>
              <a:spcAft>
                <a:spcPts val="0"/>
              </a:spcAft>
              <a:buNone/>
            </a:pPr>
            <a:endParaRPr sz="4666"/>
          </a:p>
          <a:p>
            <a:pPr marL="0" lvl="0" indent="0" algn="ctr" rtl="0">
              <a:spcBef>
                <a:spcPts val="0"/>
              </a:spcBef>
              <a:spcAft>
                <a:spcPts val="0"/>
              </a:spcAft>
              <a:buNone/>
            </a:pPr>
            <a:endParaRPr sz="4666"/>
          </a:p>
          <a:p>
            <a:pPr marL="0" lvl="0" indent="0" algn="ctr" rtl="0">
              <a:spcBef>
                <a:spcPts val="0"/>
              </a:spcBef>
              <a:spcAft>
                <a:spcPts val="0"/>
              </a:spcAft>
              <a:buNone/>
            </a:pPr>
            <a:r>
              <a:rPr lang="es" sz="4666">
                <a:solidFill>
                  <a:srgbClr val="980000"/>
                </a:solidFill>
              </a:rPr>
              <a:t>OBSERVACIÓN GENERAL 9 CDN</a:t>
            </a:r>
            <a:endParaRPr sz="4666">
              <a:solidFill>
                <a:srgbClr val="980000"/>
              </a:solidFill>
            </a:endParaRPr>
          </a:p>
          <a:p>
            <a:pPr marL="0" lvl="0" indent="0" algn="ctr" rtl="0">
              <a:spcBef>
                <a:spcPts val="0"/>
              </a:spcBef>
              <a:spcAft>
                <a:spcPts val="0"/>
              </a:spcAft>
              <a:buNone/>
            </a:pPr>
            <a:r>
              <a:rPr lang="es" sz="6444"/>
              <a:t>Los derechos de los niños con discapacidad</a:t>
            </a:r>
            <a:endParaRPr sz="6444"/>
          </a:p>
          <a:p>
            <a:pPr marL="0" lvl="0" indent="0" algn="ctr" rtl="0">
              <a:spcBef>
                <a:spcPts val="0"/>
              </a:spcBef>
              <a:spcAft>
                <a:spcPts val="0"/>
              </a:spcAft>
              <a:buNone/>
            </a:pPr>
            <a:r>
              <a:rPr lang="es" sz="4333">
                <a:solidFill>
                  <a:srgbClr val="980000"/>
                </a:solidFill>
              </a:rPr>
              <a:t>UN RETO PARA LA PROTECCIÓN A LA INFANCIA</a:t>
            </a:r>
            <a:endParaRPr sz="4333">
              <a:solidFill>
                <a:srgbClr val="980000"/>
              </a:solidFill>
            </a:endParaRPr>
          </a:p>
          <a:p>
            <a:pPr marL="0" lvl="0" indent="0" algn="ctr" rtl="0">
              <a:spcBef>
                <a:spcPts val="0"/>
              </a:spcBef>
              <a:spcAft>
                <a:spcPts val="0"/>
              </a:spcAft>
              <a:buNone/>
            </a:pPr>
            <a:endParaRPr sz="5444"/>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57" name="Google Shape;57;p13"/>
          <p:cNvSpPr txBox="1">
            <a:spLocks noGrp="1"/>
          </p:cNvSpPr>
          <p:nvPr>
            <p:ph type="subTitle" idx="1"/>
          </p:nvPr>
        </p:nvSpPr>
        <p:spPr>
          <a:xfrm>
            <a:off x="311700" y="3331025"/>
            <a:ext cx="8520600" cy="1265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s">
                <a:solidFill>
                  <a:srgbClr val="980000"/>
                </a:solidFill>
              </a:rPr>
              <a:t>XIV JORNADAS CEMIN- AYUNTAMIENTO DE MADRID</a:t>
            </a:r>
            <a:endParaRPr>
              <a:solidFill>
                <a:srgbClr val="980000"/>
              </a:solidFill>
            </a:endParaRPr>
          </a:p>
          <a:p>
            <a:pPr marL="0" lvl="0" indent="0" algn="ctr" rtl="0">
              <a:spcBef>
                <a:spcPts val="0"/>
              </a:spcBef>
              <a:spcAft>
                <a:spcPts val="0"/>
              </a:spcAft>
              <a:buNone/>
            </a:pPr>
            <a:r>
              <a:rPr lang="es">
                <a:solidFill>
                  <a:srgbClr val="980000"/>
                </a:solidFill>
              </a:rPr>
              <a:t>16 Y 17 DE JUNIO DE 2022</a:t>
            </a:r>
            <a:endParaRPr>
              <a:solidFill>
                <a:srgbClr val="980000"/>
              </a:solidFill>
            </a:endParaRPr>
          </a:p>
        </p:txBody>
      </p:sp>
      <p:pic>
        <p:nvPicPr>
          <p:cNvPr id="58" name="Google Shape;58;p13"/>
          <p:cNvPicPr preferRelativeResize="0"/>
          <p:nvPr/>
        </p:nvPicPr>
        <p:blipFill>
          <a:blip r:embed="rId3">
            <a:alphaModFix/>
          </a:blip>
          <a:stretch>
            <a:fillRect/>
          </a:stretch>
        </p:blipFill>
        <p:spPr>
          <a:xfrm>
            <a:off x="0" y="4428300"/>
            <a:ext cx="3056700" cy="769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19"/>
        <p:cNvGrpSpPr/>
        <p:nvPr/>
      </p:nvGrpSpPr>
      <p:grpSpPr>
        <a:xfrm>
          <a:off x="0" y="0"/>
          <a:ext cx="0" cy="0"/>
          <a:chOff x="0" y="0"/>
          <a:chExt cx="0" cy="0"/>
        </a:xfrm>
      </p:grpSpPr>
      <p:sp>
        <p:nvSpPr>
          <p:cNvPr id="120" name="Google Shape;120;p22"/>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1" name="Google Shape;121;p22"/>
          <p:cNvSpPr txBox="1">
            <a:spLocks noGrp="1"/>
          </p:cNvSpPr>
          <p:nvPr>
            <p:ph type="subTitle" idx="1"/>
          </p:nvPr>
        </p:nvSpPr>
        <p:spPr>
          <a:xfrm>
            <a:off x="311700" y="1750425"/>
            <a:ext cx="6520200" cy="8796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s" sz="2295">
                <a:solidFill>
                  <a:srgbClr val="980000"/>
                </a:solidFill>
              </a:rPr>
              <a:t>OBSERVACIÓN 9 CDN</a:t>
            </a:r>
            <a:endParaRPr sz="2295">
              <a:solidFill>
                <a:srgbClr val="980000"/>
              </a:solidFill>
            </a:endParaRPr>
          </a:p>
          <a:p>
            <a:pPr marL="0" lvl="0" indent="0" algn="l" rtl="0">
              <a:lnSpc>
                <a:spcPct val="150000"/>
              </a:lnSpc>
              <a:spcBef>
                <a:spcPts val="0"/>
              </a:spcBef>
              <a:spcAft>
                <a:spcPts val="0"/>
              </a:spcAft>
              <a:buNone/>
            </a:pPr>
            <a:r>
              <a:rPr lang="es" sz="2295">
                <a:solidFill>
                  <a:srgbClr val="980000"/>
                </a:solidFill>
              </a:rPr>
              <a:t>LOS DERECHOS DE LOS NIÑOS CON DISCAPACIDAD </a:t>
            </a:r>
            <a:endParaRPr sz="2295">
              <a:solidFill>
                <a:srgbClr val="980000"/>
              </a:solidFill>
            </a:endParaRPr>
          </a:p>
        </p:txBody>
      </p:sp>
      <p:pic>
        <p:nvPicPr>
          <p:cNvPr id="122" name="Google Shape;122;p22"/>
          <p:cNvPicPr preferRelativeResize="0"/>
          <p:nvPr/>
        </p:nvPicPr>
        <p:blipFill>
          <a:blip r:embed="rId3">
            <a:alphaModFix/>
          </a:blip>
          <a:stretch>
            <a:fillRect/>
          </a:stretch>
        </p:blipFill>
        <p:spPr>
          <a:xfrm>
            <a:off x="7038850" y="4488650"/>
            <a:ext cx="2105150" cy="654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26"/>
        <p:cNvGrpSpPr/>
        <p:nvPr/>
      </p:nvGrpSpPr>
      <p:grpSpPr>
        <a:xfrm>
          <a:off x="0" y="0"/>
          <a:ext cx="0" cy="0"/>
          <a:chOff x="0" y="0"/>
          <a:chExt cx="0" cy="0"/>
        </a:xfrm>
      </p:grpSpPr>
      <p:sp>
        <p:nvSpPr>
          <p:cNvPr id="127" name="Google Shape;127;p23"/>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8" name="Google Shape;128;p23"/>
          <p:cNvSpPr txBox="1">
            <a:spLocks noGrp="1"/>
          </p:cNvSpPr>
          <p:nvPr>
            <p:ph type="subTitle" idx="1"/>
          </p:nvPr>
        </p:nvSpPr>
        <p:spPr>
          <a:xfrm>
            <a:off x="231800" y="539725"/>
            <a:ext cx="7648800" cy="4174500"/>
          </a:xfrm>
          <a:prstGeom prst="rect">
            <a:avLst/>
          </a:prstGeom>
        </p:spPr>
        <p:txBody>
          <a:bodyPr spcFirstLastPara="1" wrap="square" lIns="91425" tIns="91425" rIns="91425" bIns="91425" anchor="ctr" anchorCtr="0">
            <a:noAutofit/>
          </a:bodyPr>
          <a:lstStyle/>
          <a:p>
            <a:pPr marL="457200" lvl="0" indent="-304482" algn="l" rtl="0">
              <a:lnSpc>
                <a:spcPct val="150000"/>
              </a:lnSpc>
              <a:spcBef>
                <a:spcPts val="0"/>
              </a:spcBef>
              <a:spcAft>
                <a:spcPts val="0"/>
              </a:spcAft>
              <a:buClr>
                <a:srgbClr val="000000"/>
              </a:buClr>
              <a:buSzPts val="1195"/>
              <a:buChar char="❏"/>
            </a:pPr>
            <a:r>
              <a:rPr lang="es" sz="1195">
                <a:solidFill>
                  <a:srgbClr val="000000"/>
                </a:solidFill>
              </a:rPr>
              <a:t>Obstáculos (sociales, culturales, de actitud y físicos)</a:t>
            </a:r>
            <a:endParaRPr sz="1195">
              <a:solidFill>
                <a:srgbClr val="000000"/>
              </a:solidFill>
            </a:endParaRPr>
          </a:p>
          <a:p>
            <a:pPr marL="457200" lvl="0" indent="-304482" algn="l" rtl="0">
              <a:lnSpc>
                <a:spcPct val="150000"/>
              </a:lnSpc>
              <a:spcBef>
                <a:spcPts val="0"/>
              </a:spcBef>
              <a:spcAft>
                <a:spcPts val="0"/>
              </a:spcAft>
              <a:buClr>
                <a:srgbClr val="000000"/>
              </a:buClr>
              <a:buSzPts val="1195"/>
              <a:buChar char="❏"/>
            </a:pPr>
            <a:r>
              <a:rPr lang="es" sz="1195">
                <a:solidFill>
                  <a:srgbClr val="000000"/>
                </a:solidFill>
              </a:rPr>
              <a:t>MEDIDAS GENERALES: Legislación, Planes, Presupuesto, Coordinación, formación </a:t>
            </a:r>
            <a:endParaRPr sz="1195">
              <a:solidFill>
                <a:srgbClr val="000000"/>
              </a:solidFill>
            </a:endParaRPr>
          </a:p>
          <a:p>
            <a:pPr marL="457200" lvl="0" indent="-304482" algn="l" rtl="0">
              <a:lnSpc>
                <a:spcPct val="150000"/>
              </a:lnSpc>
              <a:spcBef>
                <a:spcPts val="0"/>
              </a:spcBef>
              <a:spcAft>
                <a:spcPts val="0"/>
              </a:spcAft>
              <a:buClr>
                <a:srgbClr val="000000"/>
              </a:buClr>
              <a:buSzPts val="1195"/>
              <a:buChar char="❏"/>
            </a:pPr>
            <a:r>
              <a:rPr lang="es" sz="1195">
                <a:solidFill>
                  <a:srgbClr val="000000"/>
                </a:solidFill>
              </a:rPr>
              <a:t>PRINCIPIOS GENERALES: </a:t>
            </a:r>
            <a:endParaRPr sz="1195">
              <a:solidFill>
                <a:srgbClr val="000000"/>
              </a:solidFill>
            </a:endParaRPr>
          </a:p>
          <a:p>
            <a:pPr marL="914400" lvl="0" indent="-304482" algn="l" rtl="0">
              <a:lnSpc>
                <a:spcPct val="150000"/>
              </a:lnSpc>
              <a:spcBef>
                <a:spcPts val="0"/>
              </a:spcBef>
              <a:spcAft>
                <a:spcPts val="0"/>
              </a:spcAft>
              <a:buClr>
                <a:srgbClr val="000000"/>
              </a:buClr>
              <a:buSzPts val="1195"/>
              <a:buChar char="●"/>
            </a:pPr>
            <a:r>
              <a:rPr lang="es" sz="1195">
                <a:solidFill>
                  <a:srgbClr val="000000"/>
                </a:solidFill>
              </a:rPr>
              <a:t>ISN</a:t>
            </a:r>
            <a:endParaRPr sz="1195">
              <a:solidFill>
                <a:srgbClr val="000000"/>
              </a:solidFill>
            </a:endParaRPr>
          </a:p>
          <a:p>
            <a:pPr marL="914400" lvl="0" indent="-304482" algn="l" rtl="0">
              <a:lnSpc>
                <a:spcPct val="150000"/>
              </a:lnSpc>
              <a:spcBef>
                <a:spcPts val="0"/>
              </a:spcBef>
              <a:spcAft>
                <a:spcPts val="0"/>
              </a:spcAft>
              <a:buClr>
                <a:srgbClr val="000000"/>
              </a:buClr>
              <a:buSzPts val="1195"/>
              <a:buChar char="●"/>
            </a:pPr>
            <a:r>
              <a:rPr lang="es" sz="1195">
                <a:solidFill>
                  <a:srgbClr val="000000"/>
                </a:solidFill>
              </a:rPr>
              <a:t>DERECHO A LA VIDA, LA SUPERVIVENCIA Y EL DESARROLLO</a:t>
            </a:r>
            <a:endParaRPr sz="1195">
              <a:solidFill>
                <a:srgbClr val="000000"/>
              </a:solidFill>
            </a:endParaRPr>
          </a:p>
          <a:p>
            <a:pPr marL="914400" lvl="0" indent="-304482" algn="l" rtl="0">
              <a:lnSpc>
                <a:spcPct val="150000"/>
              </a:lnSpc>
              <a:spcBef>
                <a:spcPts val="0"/>
              </a:spcBef>
              <a:spcAft>
                <a:spcPts val="0"/>
              </a:spcAft>
              <a:buClr>
                <a:srgbClr val="000000"/>
              </a:buClr>
              <a:buSzPts val="1195"/>
              <a:buChar char="●"/>
            </a:pPr>
            <a:r>
              <a:rPr lang="es" sz="1195">
                <a:solidFill>
                  <a:srgbClr val="000000"/>
                </a:solidFill>
              </a:rPr>
              <a:t>RESPETO A LA OPINIÓN DEL NIÑO</a:t>
            </a:r>
            <a:endParaRPr sz="1195">
              <a:solidFill>
                <a:srgbClr val="000000"/>
              </a:solidFill>
            </a:endParaRPr>
          </a:p>
          <a:p>
            <a:pPr marL="457200" lvl="0" indent="-304482" algn="l" rtl="0">
              <a:lnSpc>
                <a:spcPct val="150000"/>
              </a:lnSpc>
              <a:spcBef>
                <a:spcPts val="0"/>
              </a:spcBef>
              <a:spcAft>
                <a:spcPts val="0"/>
              </a:spcAft>
              <a:buClr>
                <a:srgbClr val="000000"/>
              </a:buClr>
              <a:buSzPts val="1195"/>
              <a:buChar char="❏"/>
            </a:pPr>
            <a:r>
              <a:rPr lang="es" sz="1195">
                <a:solidFill>
                  <a:srgbClr val="000000"/>
                </a:solidFill>
              </a:rPr>
              <a:t>DERECHOS Y LIBERTADES CIVILES(Registro de nacimiento, acceso a la información, accesibilidad al transporte e instalaciones públicas</a:t>
            </a:r>
            <a:endParaRPr sz="1195">
              <a:solidFill>
                <a:srgbClr val="000000"/>
              </a:solidFill>
            </a:endParaRPr>
          </a:p>
          <a:p>
            <a:pPr marL="457200" lvl="0" indent="-304482" algn="l" rtl="0">
              <a:lnSpc>
                <a:spcPct val="150000"/>
              </a:lnSpc>
              <a:spcBef>
                <a:spcPts val="0"/>
              </a:spcBef>
              <a:spcAft>
                <a:spcPts val="0"/>
              </a:spcAft>
              <a:buClr>
                <a:srgbClr val="000000"/>
              </a:buClr>
              <a:buSzPts val="1195"/>
              <a:buChar char="❏"/>
            </a:pPr>
            <a:r>
              <a:rPr lang="es" sz="1195">
                <a:solidFill>
                  <a:srgbClr val="000000"/>
                </a:solidFill>
              </a:rPr>
              <a:t>ENTORNO FAMILIAR Y OTRO TIPO DE TUTELA</a:t>
            </a:r>
            <a:endParaRPr sz="1195">
              <a:solidFill>
                <a:srgbClr val="000000"/>
              </a:solidFill>
            </a:endParaRPr>
          </a:p>
          <a:p>
            <a:pPr marL="457200" lvl="0" indent="-304482" algn="l" rtl="0">
              <a:lnSpc>
                <a:spcPct val="150000"/>
              </a:lnSpc>
              <a:spcBef>
                <a:spcPts val="0"/>
              </a:spcBef>
              <a:spcAft>
                <a:spcPts val="0"/>
              </a:spcAft>
              <a:buClr>
                <a:srgbClr val="000000"/>
              </a:buClr>
              <a:buSzPts val="1195"/>
              <a:buChar char="❏"/>
            </a:pPr>
            <a:r>
              <a:rPr lang="es" sz="1195">
                <a:solidFill>
                  <a:srgbClr val="000000"/>
                </a:solidFill>
              </a:rPr>
              <a:t>SALUD Y BIENESTAR( Prevención, detección precoz, atención multidisciplinar, adolescencia, investigación)</a:t>
            </a:r>
            <a:endParaRPr sz="1195">
              <a:solidFill>
                <a:srgbClr val="000000"/>
              </a:solidFill>
            </a:endParaRPr>
          </a:p>
          <a:p>
            <a:pPr marL="457200" lvl="0" indent="-304482" algn="l" rtl="0">
              <a:lnSpc>
                <a:spcPct val="150000"/>
              </a:lnSpc>
              <a:spcBef>
                <a:spcPts val="0"/>
              </a:spcBef>
              <a:spcAft>
                <a:spcPts val="0"/>
              </a:spcAft>
              <a:buClr>
                <a:srgbClr val="000000"/>
              </a:buClr>
              <a:buSzPts val="1195"/>
              <a:buChar char="❏"/>
            </a:pPr>
            <a:r>
              <a:rPr lang="es" sz="1195">
                <a:solidFill>
                  <a:srgbClr val="000000"/>
                </a:solidFill>
              </a:rPr>
              <a:t>EDUCACIÓN Y OCIO (calidad, sistema escolar, educación inclusiva, formación profesional, actividades culturales, deporte)</a:t>
            </a:r>
            <a:endParaRPr sz="1195">
              <a:solidFill>
                <a:srgbClr val="000000"/>
              </a:solidFill>
            </a:endParaRPr>
          </a:p>
          <a:p>
            <a:pPr marL="457200" lvl="0" indent="-304482" algn="l" rtl="0">
              <a:lnSpc>
                <a:spcPct val="150000"/>
              </a:lnSpc>
              <a:spcBef>
                <a:spcPts val="0"/>
              </a:spcBef>
              <a:spcAft>
                <a:spcPts val="0"/>
              </a:spcAft>
              <a:buClr>
                <a:srgbClr val="000000"/>
              </a:buClr>
              <a:buSzPts val="1195"/>
              <a:buChar char="❏"/>
            </a:pPr>
            <a:r>
              <a:rPr lang="es" sz="1195">
                <a:solidFill>
                  <a:srgbClr val="000000"/>
                </a:solidFill>
              </a:rPr>
              <a:t>MEDIDAS ESPECIALES DE PROTECCIÓN( justicia menores, explotación económica, niños de la calle, explotación sexual, conflictos armados, refugiados)</a:t>
            </a:r>
            <a:endParaRPr sz="1195">
              <a:solidFill>
                <a:srgbClr val="000000"/>
              </a:solidFill>
            </a:endParaRPr>
          </a:p>
        </p:txBody>
      </p:sp>
      <p:pic>
        <p:nvPicPr>
          <p:cNvPr id="129" name="Google Shape;129;p23"/>
          <p:cNvPicPr preferRelativeResize="0"/>
          <p:nvPr/>
        </p:nvPicPr>
        <p:blipFill>
          <a:blip r:embed="rId3">
            <a:alphaModFix/>
          </a:blip>
          <a:stretch>
            <a:fillRect/>
          </a:stretch>
        </p:blipFill>
        <p:spPr>
          <a:xfrm>
            <a:off x="7038850" y="4763975"/>
            <a:ext cx="2105150" cy="379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33"/>
        <p:cNvGrpSpPr/>
        <p:nvPr/>
      </p:nvGrpSpPr>
      <p:grpSpPr>
        <a:xfrm>
          <a:off x="0" y="0"/>
          <a:ext cx="0" cy="0"/>
          <a:chOff x="0" y="0"/>
          <a:chExt cx="0" cy="0"/>
        </a:xfrm>
      </p:grpSpPr>
      <p:sp>
        <p:nvSpPr>
          <p:cNvPr id="134" name="Google Shape;134;p24"/>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5" name="Google Shape;135;p24"/>
          <p:cNvSpPr txBox="1">
            <a:spLocks noGrp="1"/>
          </p:cNvSpPr>
          <p:nvPr>
            <p:ph type="subTitle" idx="1"/>
          </p:nvPr>
        </p:nvSpPr>
        <p:spPr>
          <a:xfrm>
            <a:off x="311700" y="159800"/>
            <a:ext cx="8646900" cy="47640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s" sz="2295">
                <a:solidFill>
                  <a:srgbClr val="980000"/>
                </a:solidFill>
              </a:rPr>
              <a:t>¿</a:t>
            </a:r>
            <a:r>
              <a:rPr lang="es" sz="2495">
                <a:solidFill>
                  <a:srgbClr val="980000"/>
                </a:solidFill>
              </a:rPr>
              <a:t> </a:t>
            </a:r>
            <a:r>
              <a:rPr lang="es" sz="1895">
                <a:solidFill>
                  <a:srgbClr val="980000"/>
                </a:solidFill>
              </a:rPr>
              <a:t>Y sobre el SISTEMA DE PROTECCIÓN?</a:t>
            </a:r>
            <a:endParaRPr sz="1895">
              <a:solidFill>
                <a:srgbClr val="980000"/>
              </a:solidFill>
            </a:endParaRPr>
          </a:p>
          <a:p>
            <a:pPr marL="457200" lvl="0" indent="-336232" algn="l" rtl="0">
              <a:lnSpc>
                <a:spcPct val="150000"/>
              </a:lnSpc>
              <a:spcBef>
                <a:spcPts val="0"/>
              </a:spcBef>
              <a:spcAft>
                <a:spcPts val="0"/>
              </a:spcAft>
              <a:buClr>
                <a:srgbClr val="000000"/>
              </a:buClr>
              <a:buSzPts val="1695"/>
              <a:buChar char="●"/>
            </a:pPr>
            <a:r>
              <a:rPr lang="es" sz="1695">
                <a:solidFill>
                  <a:srgbClr val="000000"/>
                </a:solidFill>
              </a:rPr>
              <a:t>La mejor forma de cuidar y atender a los ND es el entorno familiar. APOYOS </a:t>
            </a:r>
            <a:endParaRPr sz="1695">
              <a:solidFill>
                <a:srgbClr val="000000"/>
              </a:solidFill>
            </a:endParaRPr>
          </a:p>
          <a:p>
            <a:pPr marL="457200" lvl="0" indent="-336232" algn="l" rtl="0">
              <a:lnSpc>
                <a:spcPct val="150000"/>
              </a:lnSpc>
              <a:spcBef>
                <a:spcPts val="0"/>
              </a:spcBef>
              <a:spcAft>
                <a:spcPts val="0"/>
              </a:spcAft>
              <a:buClr>
                <a:srgbClr val="000000"/>
              </a:buClr>
              <a:buSzPts val="1695"/>
              <a:buChar char="●"/>
            </a:pPr>
            <a:r>
              <a:rPr lang="es" sz="1695">
                <a:solidFill>
                  <a:srgbClr val="000000"/>
                </a:solidFill>
              </a:rPr>
              <a:t>VIOLENCIA, ABUSOS Y DESCUIDO : Formación, grupos de apoyo, medias en la escuela, capacitación del personal cuidador, medidas legislativas de alejamiento</a:t>
            </a:r>
            <a:endParaRPr sz="1695">
              <a:solidFill>
                <a:srgbClr val="000000"/>
              </a:solidFill>
            </a:endParaRPr>
          </a:p>
          <a:p>
            <a:pPr marL="457200" lvl="0" indent="-336232" algn="l" rtl="0">
              <a:lnSpc>
                <a:spcPct val="150000"/>
              </a:lnSpc>
              <a:spcBef>
                <a:spcPts val="0"/>
              </a:spcBef>
              <a:spcAft>
                <a:spcPts val="0"/>
              </a:spcAft>
              <a:buClr>
                <a:srgbClr val="000000"/>
              </a:buClr>
              <a:buSzPts val="1695"/>
              <a:buChar char="●"/>
            </a:pPr>
            <a:r>
              <a:rPr lang="es" sz="1695">
                <a:solidFill>
                  <a:srgbClr val="000000"/>
                </a:solidFill>
              </a:rPr>
              <a:t>Reconoce a las familias acogedoras: formación y apoyo </a:t>
            </a:r>
            <a:endParaRPr sz="1695">
              <a:solidFill>
                <a:srgbClr val="000000"/>
              </a:solidFill>
            </a:endParaRPr>
          </a:p>
          <a:p>
            <a:pPr marL="457200" lvl="0" indent="-336232" algn="l" rtl="0">
              <a:lnSpc>
                <a:spcPct val="150000"/>
              </a:lnSpc>
              <a:spcBef>
                <a:spcPts val="0"/>
              </a:spcBef>
              <a:spcAft>
                <a:spcPts val="0"/>
              </a:spcAft>
              <a:buClr>
                <a:srgbClr val="000000"/>
              </a:buClr>
              <a:buSzPts val="1695"/>
              <a:buChar char="●"/>
            </a:pPr>
            <a:r>
              <a:rPr lang="es" sz="1695">
                <a:solidFill>
                  <a:srgbClr val="000000"/>
                </a:solidFill>
              </a:rPr>
              <a:t>Institucionalización: </a:t>
            </a:r>
            <a:endParaRPr sz="1695">
              <a:solidFill>
                <a:srgbClr val="000000"/>
              </a:solidFill>
            </a:endParaRPr>
          </a:p>
          <a:p>
            <a:pPr marL="914400" lvl="0" indent="-323532" algn="l" rtl="0">
              <a:lnSpc>
                <a:spcPct val="150000"/>
              </a:lnSpc>
              <a:spcBef>
                <a:spcPts val="0"/>
              </a:spcBef>
              <a:spcAft>
                <a:spcPts val="0"/>
              </a:spcAft>
              <a:buClr>
                <a:srgbClr val="000000"/>
              </a:buClr>
              <a:buSzPts val="1495"/>
              <a:buChar char="➔"/>
            </a:pPr>
            <a:r>
              <a:rPr lang="es" sz="1495">
                <a:solidFill>
                  <a:srgbClr val="000000"/>
                </a:solidFill>
              </a:rPr>
              <a:t>último recurso, cuando sea necesario y responda al ISN</a:t>
            </a:r>
            <a:endParaRPr sz="1495">
              <a:solidFill>
                <a:srgbClr val="000000"/>
              </a:solidFill>
            </a:endParaRPr>
          </a:p>
          <a:p>
            <a:pPr marL="914400" lvl="0" indent="-323532" algn="l" rtl="0">
              <a:lnSpc>
                <a:spcPct val="150000"/>
              </a:lnSpc>
              <a:spcBef>
                <a:spcPts val="0"/>
              </a:spcBef>
              <a:spcAft>
                <a:spcPts val="0"/>
              </a:spcAft>
              <a:buClr>
                <a:srgbClr val="000000"/>
              </a:buClr>
              <a:buSzPts val="1495"/>
              <a:buChar char="➔"/>
            </a:pPr>
            <a:r>
              <a:rPr lang="es" sz="1495">
                <a:solidFill>
                  <a:srgbClr val="000000"/>
                </a:solidFill>
              </a:rPr>
              <a:t>transformación de de las instituciones</a:t>
            </a:r>
            <a:endParaRPr sz="1495">
              <a:solidFill>
                <a:srgbClr val="000000"/>
              </a:solidFill>
            </a:endParaRPr>
          </a:p>
          <a:p>
            <a:pPr marL="914400" lvl="0" indent="-323532" algn="l" rtl="0">
              <a:lnSpc>
                <a:spcPct val="150000"/>
              </a:lnSpc>
              <a:spcBef>
                <a:spcPts val="0"/>
              </a:spcBef>
              <a:spcAft>
                <a:spcPts val="0"/>
              </a:spcAft>
              <a:buClr>
                <a:srgbClr val="000000"/>
              </a:buClr>
              <a:buSzPts val="1495"/>
              <a:buChar char="➔"/>
            </a:pPr>
            <a:r>
              <a:rPr lang="es" sz="1495">
                <a:solidFill>
                  <a:srgbClr val="000000"/>
                </a:solidFill>
              </a:rPr>
              <a:t>escucha a los niños con discapacidad en los procesos de separación y colocación</a:t>
            </a:r>
            <a:endParaRPr sz="1495">
              <a:solidFill>
                <a:srgbClr val="000000"/>
              </a:solidFill>
            </a:endParaRPr>
          </a:p>
          <a:p>
            <a:pPr marL="914400" lvl="0" indent="-323532" algn="l" rtl="0">
              <a:lnSpc>
                <a:spcPct val="150000"/>
              </a:lnSpc>
              <a:spcBef>
                <a:spcPts val="0"/>
              </a:spcBef>
              <a:spcAft>
                <a:spcPts val="0"/>
              </a:spcAft>
              <a:buClr>
                <a:srgbClr val="000000"/>
              </a:buClr>
              <a:buSzPts val="1495"/>
              <a:buChar char="➔"/>
            </a:pPr>
            <a:r>
              <a:rPr lang="es" sz="1495">
                <a:solidFill>
                  <a:srgbClr val="000000"/>
                </a:solidFill>
              </a:rPr>
              <a:t>programas para desinstitucionalización </a:t>
            </a:r>
            <a:endParaRPr sz="1495">
              <a:solidFill>
                <a:srgbClr val="000000"/>
              </a:solidFill>
            </a:endParaRPr>
          </a:p>
          <a:p>
            <a:pPr marL="0" lvl="0" indent="0" algn="l" rtl="0">
              <a:lnSpc>
                <a:spcPct val="150000"/>
              </a:lnSpc>
              <a:spcBef>
                <a:spcPts val="0"/>
              </a:spcBef>
              <a:spcAft>
                <a:spcPts val="0"/>
              </a:spcAft>
              <a:buNone/>
            </a:pPr>
            <a:endParaRPr sz="1495">
              <a:solidFill>
                <a:srgbClr val="000000"/>
              </a:solidFill>
            </a:endParaRPr>
          </a:p>
        </p:txBody>
      </p:sp>
      <p:pic>
        <p:nvPicPr>
          <p:cNvPr id="136" name="Google Shape;136;p24"/>
          <p:cNvPicPr preferRelativeResize="0"/>
          <p:nvPr/>
        </p:nvPicPr>
        <p:blipFill>
          <a:blip r:embed="rId3">
            <a:alphaModFix/>
          </a:blip>
          <a:stretch>
            <a:fillRect/>
          </a:stretch>
        </p:blipFill>
        <p:spPr>
          <a:xfrm>
            <a:off x="7038850" y="4488650"/>
            <a:ext cx="2105150" cy="654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40"/>
        <p:cNvGrpSpPr/>
        <p:nvPr/>
      </p:nvGrpSpPr>
      <p:grpSpPr>
        <a:xfrm>
          <a:off x="0" y="0"/>
          <a:ext cx="0" cy="0"/>
          <a:chOff x="0" y="0"/>
          <a:chExt cx="0" cy="0"/>
        </a:xfrm>
      </p:grpSpPr>
      <p:sp>
        <p:nvSpPr>
          <p:cNvPr id="141" name="Google Shape;141;p25"/>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2" name="Google Shape;142;p25"/>
          <p:cNvSpPr txBox="1">
            <a:spLocks noGrp="1"/>
          </p:cNvSpPr>
          <p:nvPr>
            <p:ph type="subTitle" idx="1"/>
          </p:nvPr>
        </p:nvSpPr>
        <p:spPr>
          <a:xfrm>
            <a:off x="311700" y="-104500"/>
            <a:ext cx="8520600" cy="52479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s" sz="2295">
                <a:solidFill>
                  <a:srgbClr val="980000"/>
                </a:solidFill>
              </a:rPr>
              <a:t>Declaración conjunta CDN Y CPD</a:t>
            </a:r>
            <a:endParaRPr sz="2295">
              <a:solidFill>
                <a:srgbClr val="980000"/>
              </a:solidFill>
            </a:endParaRPr>
          </a:p>
          <a:p>
            <a:pPr marL="457200" lvl="0" indent="-355282" algn="just" rtl="0">
              <a:lnSpc>
                <a:spcPct val="150000"/>
              </a:lnSpc>
              <a:spcBef>
                <a:spcPts val="0"/>
              </a:spcBef>
              <a:spcAft>
                <a:spcPts val="0"/>
              </a:spcAft>
              <a:buClr>
                <a:srgbClr val="000000"/>
              </a:buClr>
              <a:buSzPts val="1995"/>
              <a:buChar char="➢"/>
            </a:pPr>
            <a:r>
              <a:rPr lang="es" sz="1995">
                <a:solidFill>
                  <a:srgbClr val="000000"/>
                </a:solidFill>
              </a:rPr>
              <a:t>El mejor entorno para un niño es una familia</a:t>
            </a:r>
            <a:endParaRPr sz="1995">
              <a:solidFill>
                <a:srgbClr val="000000"/>
              </a:solidFill>
            </a:endParaRPr>
          </a:p>
          <a:p>
            <a:pPr marL="457200" lvl="0" indent="-355282" algn="just" rtl="0">
              <a:lnSpc>
                <a:spcPct val="150000"/>
              </a:lnSpc>
              <a:spcBef>
                <a:spcPts val="0"/>
              </a:spcBef>
              <a:spcAft>
                <a:spcPts val="0"/>
              </a:spcAft>
              <a:buClr>
                <a:srgbClr val="000000"/>
              </a:buClr>
              <a:buSzPts val="1995"/>
              <a:buChar char="➢"/>
            </a:pPr>
            <a:r>
              <a:rPr lang="es" sz="1995">
                <a:solidFill>
                  <a:srgbClr val="000000"/>
                </a:solidFill>
              </a:rPr>
              <a:t>Un niño no debe ser separado de sus padres sin su consentimiento salvo ISN</a:t>
            </a:r>
            <a:endParaRPr sz="1995">
              <a:solidFill>
                <a:srgbClr val="000000"/>
              </a:solidFill>
            </a:endParaRPr>
          </a:p>
          <a:p>
            <a:pPr marL="457200" lvl="0" indent="-355282" algn="just" rtl="0">
              <a:lnSpc>
                <a:spcPct val="150000"/>
              </a:lnSpc>
              <a:spcBef>
                <a:spcPts val="0"/>
              </a:spcBef>
              <a:spcAft>
                <a:spcPts val="0"/>
              </a:spcAft>
              <a:buClr>
                <a:srgbClr val="000000"/>
              </a:buClr>
              <a:buSzPts val="1995"/>
              <a:buChar char="➢"/>
            </a:pPr>
            <a:r>
              <a:rPr lang="es" sz="1995">
                <a:solidFill>
                  <a:srgbClr val="000000"/>
                </a:solidFill>
              </a:rPr>
              <a:t>Nunca la discapacidad del niño o padres debe ser causa de separación</a:t>
            </a:r>
            <a:endParaRPr sz="1995">
              <a:solidFill>
                <a:srgbClr val="000000"/>
              </a:solidFill>
            </a:endParaRPr>
          </a:p>
          <a:p>
            <a:pPr marL="457200" lvl="0" indent="-355282" algn="just" rtl="0">
              <a:lnSpc>
                <a:spcPct val="150000"/>
              </a:lnSpc>
              <a:spcBef>
                <a:spcPts val="0"/>
              </a:spcBef>
              <a:spcAft>
                <a:spcPts val="0"/>
              </a:spcAft>
              <a:buClr>
                <a:srgbClr val="000000"/>
              </a:buClr>
              <a:buSzPts val="1995"/>
              <a:buChar char="➢"/>
            </a:pPr>
            <a:r>
              <a:rPr lang="es" sz="1995">
                <a:solidFill>
                  <a:srgbClr val="000000"/>
                </a:solidFill>
              </a:rPr>
              <a:t>El Estado debe adoptar estrategias de desinstitucionalización reubicándoles en familias</a:t>
            </a:r>
            <a:endParaRPr sz="1995">
              <a:solidFill>
                <a:srgbClr val="000000"/>
              </a:solidFill>
            </a:endParaRPr>
          </a:p>
          <a:p>
            <a:pPr marL="457200" lvl="0" indent="-355282" algn="just" rtl="0">
              <a:lnSpc>
                <a:spcPct val="150000"/>
              </a:lnSpc>
              <a:spcBef>
                <a:spcPts val="0"/>
              </a:spcBef>
              <a:spcAft>
                <a:spcPts val="0"/>
              </a:spcAft>
              <a:buClr>
                <a:srgbClr val="000000"/>
              </a:buClr>
              <a:buSzPts val="1995"/>
              <a:buChar char="➢"/>
            </a:pPr>
            <a:r>
              <a:rPr lang="es" sz="1995">
                <a:solidFill>
                  <a:srgbClr val="000000"/>
                </a:solidFill>
              </a:rPr>
              <a:t>Las soluciones familiares alternativas deben tener apoyos y recibir capacitación</a:t>
            </a:r>
            <a:endParaRPr sz="1995">
              <a:solidFill>
                <a:srgbClr val="000000"/>
              </a:solidFill>
            </a:endParaRPr>
          </a:p>
          <a:p>
            <a:pPr marL="0" lvl="0" indent="0" algn="l" rtl="0">
              <a:lnSpc>
                <a:spcPct val="150000"/>
              </a:lnSpc>
              <a:spcBef>
                <a:spcPts val="0"/>
              </a:spcBef>
              <a:spcAft>
                <a:spcPts val="0"/>
              </a:spcAft>
              <a:buNone/>
            </a:pPr>
            <a:endParaRPr sz="1995">
              <a:solidFill>
                <a:srgbClr val="980000"/>
              </a:solidFill>
            </a:endParaRPr>
          </a:p>
        </p:txBody>
      </p:sp>
      <p:pic>
        <p:nvPicPr>
          <p:cNvPr id="143" name="Google Shape;143;p25"/>
          <p:cNvPicPr preferRelativeResize="0"/>
          <p:nvPr/>
        </p:nvPicPr>
        <p:blipFill>
          <a:blip r:embed="rId3">
            <a:alphaModFix/>
          </a:blip>
          <a:stretch>
            <a:fillRect/>
          </a:stretch>
        </p:blipFill>
        <p:spPr>
          <a:xfrm>
            <a:off x="7038850" y="4488650"/>
            <a:ext cx="2105150" cy="654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47"/>
        <p:cNvGrpSpPr/>
        <p:nvPr/>
      </p:nvGrpSpPr>
      <p:grpSpPr>
        <a:xfrm>
          <a:off x="0" y="0"/>
          <a:ext cx="0" cy="0"/>
          <a:chOff x="0" y="0"/>
          <a:chExt cx="0" cy="0"/>
        </a:xfrm>
      </p:grpSpPr>
      <p:sp>
        <p:nvSpPr>
          <p:cNvPr id="148" name="Google Shape;148;p26"/>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9" name="Google Shape;149;p26"/>
          <p:cNvSpPr txBox="1">
            <a:spLocks noGrp="1"/>
          </p:cNvSpPr>
          <p:nvPr>
            <p:ph type="subTitle" idx="1"/>
          </p:nvPr>
        </p:nvSpPr>
        <p:spPr>
          <a:xfrm>
            <a:off x="311700" y="1750425"/>
            <a:ext cx="6520200" cy="8796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s" sz="2295">
                <a:solidFill>
                  <a:srgbClr val="980000"/>
                </a:solidFill>
              </a:rPr>
              <a:t>NORMATIVA PROTECCIÓN A LA INFANCIA: </a:t>
            </a:r>
            <a:endParaRPr sz="2295">
              <a:solidFill>
                <a:srgbClr val="980000"/>
              </a:solidFill>
            </a:endParaRPr>
          </a:p>
          <a:p>
            <a:pPr marL="0" lvl="0" indent="0" algn="l" rtl="0">
              <a:lnSpc>
                <a:spcPct val="150000"/>
              </a:lnSpc>
              <a:spcBef>
                <a:spcPts val="0"/>
              </a:spcBef>
              <a:spcAft>
                <a:spcPts val="0"/>
              </a:spcAft>
              <a:buNone/>
            </a:pPr>
            <a:r>
              <a:rPr lang="es" sz="2295">
                <a:solidFill>
                  <a:srgbClr val="980000"/>
                </a:solidFill>
              </a:rPr>
              <a:t>LEY ORGÁNICA 1/ 1996, de 10 de enero de Protección Jurídica del Menor </a:t>
            </a:r>
            <a:endParaRPr sz="2295">
              <a:solidFill>
                <a:srgbClr val="980000"/>
              </a:solidFill>
            </a:endParaRPr>
          </a:p>
        </p:txBody>
      </p:sp>
      <p:pic>
        <p:nvPicPr>
          <p:cNvPr id="150" name="Google Shape;150;p26"/>
          <p:cNvPicPr preferRelativeResize="0"/>
          <p:nvPr/>
        </p:nvPicPr>
        <p:blipFill>
          <a:blip r:embed="rId3">
            <a:alphaModFix/>
          </a:blip>
          <a:stretch>
            <a:fillRect/>
          </a:stretch>
        </p:blipFill>
        <p:spPr>
          <a:xfrm>
            <a:off x="7038850" y="4488650"/>
            <a:ext cx="2105150" cy="654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54"/>
        <p:cNvGrpSpPr/>
        <p:nvPr/>
      </p:nvGrpSpPr>
      <p:grpSpPr>
        <a:xfrm>
          <a:off x="0" y="0"/>
          <a:ext cx="0" cy="0"/>
          <a:chOff x="0" y="0"/>
          <a:chExt cx="0" cy="0"/>
        </a:xfrm>
      </p:grpSpPr>
      <p:sp>
        <p:nvSpPr>
          <p:cNvPr id="155" name="Google Shape;155;p27"/>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6" name="Google Shape;156;p27"/>
          <p:cNvSpPr txBox="1">
            <a:spLocks noGrp="1"/>
          </p:cNvSpPr>
          <p:nvPr>
            <p:ph type="subTitle" idx="1"/>
          </p:nvPr>
        </p:nvSpPr>
        <p:spPr>
          <a:xfrm>
            <a:off x="311700" y="1750425"/>
            <a:ext cx="8427300" cy="1410900"/>
          </a:xfrm>
          <a:prstGeom prst="rect">
            <a:avLst/>
          </a:prstGeom>
        </p:spPr>
        <p:txBody>
          <a:bodyPr spcFirstLastPara="1" wrap="square" lIns="91425" tIns="91425" rIns="91425" bIns="91425" anchor="ctr" anchorCtr="0">
            <a:noAutofit/>
          </a:bodyPr>
          <a:lstStyle/>
          <a:p>
            <a:pPr marL="457200" lvl="0" indent="-348932" algn="l" rtl="0">
              <a:lnSpc>
                <a:spcPct val="115000"/>
              </a:lnSpc>
              <a:spcBef>
                <a:spcPts val="0"/>
              </a:spcBef>
              <a:spcAft>
                <a:spcPts val="0"/>
              </a:spcAft>
              <a:buClr>
                <a:srgbClr val="980000"/>
              </a:buClr>
              <a:buSzPts val="1895"/>
              <a:buChar char="●"/>
            </a:pPr>
            <a:r>
              <a:rPr lang="es" sz="1895">
                <a:solidFill>
                  <a:srgbClr val="980000"/>
                </a:solidFill>
              </a:rPr>
              <a:t>Interés Superior del Menor ( art.2)</a:t>
            </a:r>
            <a:endParaRPr sz="1895">
              <a:solidFill>
                <a:srgbClr val="980000"/>
              </a:solidFill>
            </a:endParaRPr>
          </a:p>
          <a:p>
            <a:pPr marL="457200" lvl="0" indent="0" algn="l" rtl="0">
              <a:lnSpc>
                <a:spcPct val="115000"/>
              </a:lnSpc>
              <a:spcBef>
                <a:spcPts val="0"/>
              </a:spcBef>
              <a:spcAft>
                <a:spcPts val="0"/>
              </a:spcAft>
              <a:buNone/>
            </a:pPr>
            <a:endParaRPr sz="1895">
              <a:solidFill>
                <a:srgbClr val="980000"/>
              </a:solidFill>
            </a:endParaRPr>
          </a:p>
          <a:p>
            <a:pPr marL="914400" lvl="0" indent="-348932" algn="l" rtl="0">
              <a:lnSpc>
                <a:spcPct val="115000"/>
              </a:lnSpc>
              <a:spcBef>
                <a:spcPts val="0"/>
              </a:spcBef>
              <a:spcAft>
                <a:spcPts val="0"/>
              </a:spcAft>
              <a:buClr>
                <a:srgbClr val="000000"/>
              </a:buClr>
              <a:buSzPts val="1895"/>
              <a:buChar char="➔"/>
            </a:pPr>
            <a:r>
              <a:rPr lang="es" sz="1895">
                <a:solidFill>
                  <a:srgbClr val="000000"/>
                </a:solidFill>
              </a:rPr>
              <a:t>criterio: no discriminación por discapacidad</a:t>
            </a:r>
            <a:endParaRPr sz="1895">
              <a:solidFill>
                <a:srgbClr val="000000"/>
              </a:solidFill>
            </a:endParaRPr>
          </a:p>
          <a:p>
            <a:pPr marL="914400" lvl="0" indent="-348932" algn="l" rtl="0">
              <a:lnSpc>
                <a:spcPct val="115000"/>
              </a:lnSpc>
              <a:spcBef>
                <a:spcPts val="0"/>
              </a:spcBef>
              <a:spcAft>
                <a:spcPts val="0"/>
              </a:spcAft>
              <a:buClr>
                <a:srgbClr val="000000"/>
              </a:buClr>
              <a:buSzPts val="1895"/>
              <a:buChar char="➔"/>
            </a:pPr>
            <a:r>
              <a:rPr lang="es" sz="1895">
                <a:solidFill>
                  <a:srgbClr val="000000"/>
                </a:solidFill>
              </a:rPr>
              <a:t>elementos de ponderación: necesidad de garantizar no discriminación por razón de su discapacidad</a:t>
            </a:r>
            <a:endParaRPr sz="1895">
              <a:solidFill>
                <a:srgbClr val="000000"/>
              </a:solidFill>
            </a:endParaRPr>
          </a:p>
          <a:p>
            <a:pPr marL="1828800" lvl="0" indent="0" algn="l" rtl="0">
              <a:lnSpc>
                <a:spcPct val="115000"/>
              </a:lnSpc>
              <a:spcBef>
                <a:spcPts val="0"/>
              </a:spcBef>
              <a:spcAft>
                <a:spcPts val="0"/>
              </a:spcAft>
              <a:buNone/>
            </a:pPr>
            <a:endParaRPr sz="1895">
              <a:solidFill>
                <a:srgbClr val="000000"/>
              </a:solidFill>
            </a:endParaRPr>
          </a:p>
          <a:p>
            <a:pPr marL="457200" lvl="0" indent="-348932" algn="l" rtl="0">
              <a:lnSpc>
                <a:spcPct val="115000"/>
              </a:lnSpc>
              <a:spcBef>
                <a:spcPts val="0"/>
              </a:spcBef>
              <a:spcAft>
                <a:spcPts val="0"/>
              </a:spcAft>
              <a:buClr>
                <a:srgbClr val="980000"/>
              </a:buClr>
              <a:buSzPts val="1895"/>
              <a:buChar char="●"/>
            </a:pPr>
            <a:r>
              <a:rPr lang="es" sz="1895">
                <a:solidFill>
                  <a:srgbClr val="980000"/>
                </a:solidFill>
              </a:rPr>
              <a:t>Derecho a ser oido y escuchado ( art 9)</a:t>
            </a:r>
            <a:endParaRPr sz="1895">
              <a:solidFill>
                <a:srgbClr val="980000"/>
              </a:solidFill>
            </a:endParaRPr>
          </a:p>
          <a:p>
            <a:pPr marL="457200" lvl="0" indent="0" algn="l" rtl="0">
              <a:lnSpc>
                <a:spcPct val="115000"/>
              </a:lnSpc>
              <a:spcBef>
                <a:spcPts val="0"/>
              </a:spcBef>
              <a:spcAft>
                <a:spcPts val="0"/>
              </a:spcAft>
              <a:buNone/>
            </a:pPr>
            <a:endParaRPr sz="1895">
              <a:solidFill>
                <a:srgbClr val="980000"/>
              </a:solidFill>
            </a:endParaRPr>
          </a:p>
          <a:p>
            <a:pPr marL="914400" lvl="0" indent="-348932" algn="l" rtl="0">
              <a:lnSpc>
                <a:spcPct val="115000"/>
              </a:lnSpc>
              <a:spcBef>
                <a:spcPts val="0"/>
              </a:spcBef>
              <a:spcAft>
                <a:spcPts val="0"/>
              </a:spcAft>
              <a:buClr>
                <a:srgbClr val="000000"/>
              </a:buClr>
              <a:buSzPts val="1895"/>
              <a:buChar char="➔"/>
            </a:pPr>
            <a:r>
              <a:rPr lang="es" sz="1895">
                <a:solidFill>
                  <a:srgbClr val="000000"/>
                </a:solidFill>
              </a:rPr>
              <a:t>SIN DISCRIMINACIÓN POR DISCAPACIDAD </a:t>
            </a:r>
            <a:endParaRPr sz="1895">
              <a:solidFill>
                <a:srgbClr val="000000"/>
              </a:solidFill>
            </a:endParaRPr>
          </a:p>
          <a:p>
            <a:pPr marL="914400" lvl="0" indent="-348932" algn="l" rtl="0">
              <a:lnSpc>
                <a:spcPct val="115000"/>
              </a:lnSpc>
              <a:spcBef>
                <a:spcPts val="0"/>
              </a:spcBef>
              <a:spcAft>
                <a:spcPts val="0"/>
              </a:spcAft>
              <a:buClr>
                <a:srgbClr val="980000"/>
              </a:buClr>
              <a:buSzPts val="1895"/>
              <a:buChar char="➔"/>
            </a:pPr>
            <a:r>
              <a:rPr lang="es" sz="1895">
                <a:solidFill>
                  <a:srgbClr val="000000"/>
                </a:solidFill>
              </a:rPr>
              <a:t>En el ámbito familiar, procedimiento administrativo o judicial</a:t>
            </a:r>
            <a:r>
              <a:rPr lang="es" sz="1895">
                <a:solidFill>
                  <a:srgbClr val="980000"/>
                </a:solidFill>
              </a:rPr>
              <a:t> </a:t>
            </a:r>
            <a:endParaRPr sz="1895">
              <a:solidFill>
                <a:srgbClr val="980000"/>
              </a:solidFill>
            </a:endParaRPr>
          </a:p>
        </p:txBody>
      </p:sp>
      <p:pic>
        <p:nvPicPr>
          <p:cNvPr id="157" name="Google Shape;157;p27"/>
          <p:cNvPicPr preferRelativeResize="0"/>
          <p:nvPr/>
        </p:nvPicPr>
        <p:blipFill>
          <a:blip r:embed="rId3">
            <a:alphaModFix/>
          </a:blip>
          <a:stretch>
            <a:fillRect/>
          </a:stretch>
        </p:blipFill>
        <p:spPr>
          <a:xfrm>
            <a:off x="7038850" y="4488650"/>
            <a:ext cx="2105150" cy="654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61"/>
        <p:cNvGrpSpPr/>
        <p:nvPr/>
      </p:nvGrpSpPr>
      <p:grpSpPr>
        <a:xfrm>
          <a:off x="0" y="0"/>
          <a:ext cx="0" cy="0"/>
          <a:chOff x="0" y="0"/>
          <a:chExt cx="0" cy="0"/>
        </a:xfrm>
      </p:grpSpPr>
      <p:sp>
        <p:nvSpPr>
          <p:cNvPr id="162" name="Google Shape;162;p28"/>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3" name="Google Shape;163;p28"/>
          <p:cNvSpPr txBox="1">
            <a:spLocks noGrp="1"/>
          </p:cNvSpPr>
          <p:nvPr>
            <p:ph type="subTitle" idx="1"/>
          </p:nvPr>
        </p:nvSpPr>
        <p:spPr>
          <a:xfrm>
            <a:off x="311700" y="1920250"/>
            <a:ext cx="8675700" cy="709800"/>
          </a:xfrm>
          <a:prstGeom prst="rect">
            <a:avLst/>
          </a:prstGeom>
        </p:spPr>
        <p:txBody>
          <a:bodyPr spcFirstLastPara="1" wrap="square" lIns="91425" tIns="91425" rIns="91425" bIns="91425" anchor="ctr" anchorCtr="0">
            <a:noAutofit/>
          </a:bodyPr>
          <a:lstStyle/>
          <a:p>
            <a:pPr marL="457200" lvl="0" indent="-329882" algn="just" rtl="0">
              <a:lnSpc>
                <a:spcPct val="150000"/>
              </a:lnSpc>
              <a:spcBef>
                <a:spcPts val="0"/>
              </a:spcBef>
              <a:spcAft>
                <a:spcPts val="0"/>
              </a:spcAft>
              <a:buClr>
                <a:srgbClr val="980000"/>
              </a:buClr>
              <a:buSzPts val="1595"/>
              <a:buChar char="●"/>
            </a:pPr>
            <a:r>
              <a:rPr lang="es" sz="1595">
                <a:solidFill>
                  <a:srgbClr val="980000"/>
                </a:solidFill>
              </a:rPr>
              <a:t>Principios rectores de la acción administrativa en relación con los menores (art 11). </a:t>
            </a:r>
            <a:r>
              <a:rPr lang="es" sz="1595">
                <a:solidFill>
                  <a:srgbClr val="000000"/>
                </a:solidFill>
              </a:rPr>
              <a:t>accesibilidad de los menores con discapacidad, así como su inclusión y participación</a:t>
            </a:r>
            <a:endParaRPr sz="1595">
              <a:solidFill>
                <a:srgbClr val="000000"/>
              </a:solidFill>
            </a:endParaRPr>
          </a:p>
          <a:p>
            <a:pPr marL="457200" lvl="0" indent="-329882" algn="just" rtl="0">
              <a:lnSpc>
                <a:spcPct val="150000"/>
              </a:lnSpc>
              <a:spcBef>
                <a:spcPts val="0"/>
              </a:spcBef>
              <a:spcAft>
                <a:spcPts val="0"/>
              </a:spcAft>
              <a:buClr>
                <a:srgbClr val="980000"/>
              </a:buClr>
              <a:buSzPts val="1595"/>
              <a:buChar char="●"/>
            </a:pPr>
            <a:r>
              <a:rPr lang="es" sz="1595">
                <a:solidFill>
                  <a:srgbClr val="980000"/>
                </a:solidFill>
              </a:rPr>
              <a:t>Indicadores de RIESGO (art 17).</a:t>
            </a:r>
            <a:r>
              <a:rPr lang="es" sz="1595">
                <a:solidFill>
                  <a:srgbClr val="000000"/>
                </a:solidFill>
              </a:rPr>
              <a:t>Actitudes discriminatorias por discapacidad</a:t>
            </a:r>
            <a:endParaRPr sz="1595">
              <a:solidFill>
                <a:srgbClr val="000000"/>
              </a:solidFill>
            </a:endParaRPr>
          </a:p>
          <a:p>
            <a:pPr marL="457200" lvl="0" indent="-329882" algn="just" rtl="0">
              <a:lnSpc>
                <a:spcPct val="150000"/>
              </a:lnSpc>
              <a:spcBef>
                <a:spcPts val="0"/>
              </a:spcBef>
              <a:spcAft>
                <a:spcPts val="0"/>
              </a:spcAft>
              <a:buClr>
                <a:srgbClr val="980000"/>
              </a:buClr>
              <a:buSzPts val="1595"/>
              <a:buChar char="●"/>
            </a:pPr>
            <a:r>
              <a:rPr lang="es" sz="1595">
                <a:solidFill>
                  <a:srgbClr val="980000"/>
                </a:solidFill>
              </a:rPr>
              <a:t>Actuaciones en situación de DESAMPARO(art 18).</a:t>
            </a:r>
            <a:r>
              <a:rPr lang="es" sz="1595">
                <a:solidFill>
                  <a:srgbClr val="000000"/>
                </a:solidFill>
              </a:rPr>
              <a:t>EN NINGÚN CASO SE SEPARARÁ A UN MENOR DE SUS PROGENITORES EN RAZÓN DE UNA DISCAPACIDAD DEL MENOR, DE AMBOS PROGENITORES O DE UNO DE ELLOS</a:t>
            </a:r>
            <a:endParaRPr sz="1595" b="1">
              <a:solidFill>
                <a:srgbClr val="000000"/>
              </a:solidFill>
            </a:endParaRPr>
          </a:p>
        </p:txBody>
      </p:sp>
      <p:pic>
        <p:nvPicPr>
          <p:cNvPr id="164" name="Google Shape;164;p28"/>
          <p:cNvPicPr preferRelativeResize="0"/>
          <p:nvPr/>
        </p:nvPicPr>
        <p:blipFill>
          <a:blip r:embed="rId3">
            <a:alphaModFix/>
          </a:blip>
          <a:stretch>
            <a:fillRect/>
          </a:stretch>
        </p:blipFill>
        <p:spPr>
          <a:xfrm>
            <a:off x="6609800" y="4036425"/>
            <a:ext cx="2534200" cy="587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68"/>
        <p:cNvGrpSpPr/>
        <p:nvPr/>
      </p:nvGrpSpPr>
      <p:grpSpPr>
        <a:xfrm>
          <a:off x="0" y="0"/>
          <a:ext cx="0" cy="0"/>
          <a:chOff x="0" y="0"/>
          <a:chExt cx="0" cy="0"/>
        </a:xfrm>
      </p:grpSpPr>
      <p:sp>
        <p:nvSpPr>
          <p:cNvPr id="169" name="Google Shape;169;p29"/>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0" name="Google Shape;170;p29"/>
          <p:cNvSpPr txBox="1">
            <a:spLocks noGrp="1"/>
          </p:cNvSpPr>
          <p:nvPr>
            <p:ph type="subTitle" idx="1"/>
          </p:nvPr>
        </p:nvSpPr>
        <p:spPr>
          <a:xfrm>
            <a:off x="311700" y="1750425"/>
            <a:ext cx="8427300" cy="879600"/>
          </a:xfrm>
          <a:prstGeom prst="rect">
            <a:avLst/>
          </a:prstGeom>
        </p:spPr>
        <p:txBody>
          <a:bodyPr spcFirstLastPara="1" wrap="square" lIns="91425" tIns="91425" rIns="91425" bIns="91425" anchor="ctr" anchorCtr="0">
            <a:noAutofit/>
          </a:bodyPr>
          <a:lstStyle/>
          <a:p>
            <a:pPr marL="457200" lvl="0" indent="-348932" algn="l" rtl="0">
              <a:lnSpc>
                <a:spcPct val="115000"/>
              </a:lnSpc>
              <a:spcBef>
                <a:spcPts val="0"/>
              </a:spcBef>
              <a:spcAft>
                <a:spcPts val="0"/>
              </a:spcAft>
              <a:buClr>
                <a:srgbClr val="980000"/>
              </a:buClr>
              <a:buSzPts val="1895"/>
              <a:buChar char="●"/>
            </a:pPr>
            <a:r>
              <a:rPr lang="es" sz="1895">
                <a:solidFill>
                  <a:srgbClr val="980000"/>
                </a:solidFill>
              </a:rPr>
              <a:t>Acogimiento especializado</a:t>
            </a:r>
            <a:r>
              <a:rPr lang="es" sz="1895">
                <a:solidFill>
                  <a:srgbClr val="000000"/>
                </a:solidFill>
              </a:rPr>
              <a:t>:  menores con necesidades o circunstancias especiales con plena disponibilidad </a:t>
            </a:r>
            <a:endParaRPr sz="1895">
              <a:solidFill>
                <a:srgbClr val="000000"/>
              </a:solidFill>
            </a:endParaRPr>
          </a:p>
          <a:p>
            <a:pPr marL="457200" lvl="0" indent="0" algn="l" rtl="0">
              <a:lnSpc>
                <a:spcPct val="115000"/>
              </a:lnSpc>
              <a:spcBef>
                <a:spcPts val="0"/>
              </a:spcBef>
              <a:spcAft>
                <a:spcPts val="0"/>
              </a:spcAft>
              <a:buNone/>
            </a:pPr>
            <a:endParaRPr sz="1895">
              <a:solidFill>
                <a:srgbClr val="000000"/>
              </a:solidFill>
            </a:endParaRPr>
          </a:p>
          <a:p>
            <a:pPr marL="457200" lvl="0" indent="-348932" algn="l" rtl="0">
              <a:lnSpc>
                <a:spcPct val="115000"/>
              </a:lnSpc>
              <a:spcBef>
                <a:spcPts val="0"/>
              </a:spcBef>
              <a:spcAft>
                <a:spcPts val="0"/>
              </a:spcAft>
              <a:buClr>
                <a:srgbClr val="980000"/>
              </a:buClr>
              <a:buSzPts val="1895"/>
              <a:buChar char="●"/>
            </a:pPr>
            <a:r>
              <a:rPr lang="es" sz="1895">
                <a:solidFill>
                  <a:srgbClr val="980000"/>
                </a:solidFill>
              </a:rPr>
              <a:t>Formalización del acogimiento:</a:t>
            </a:r>
            <a:r>
              <a:rPr lang="es" sz="1895">
                <a:solidFill>
                  <a:srgbClr val="000000"/>
                </a:solidFill>
              </a:rPr>
              <a:t>incluirá los recursos de apoyo que precisa</a:t>
            </a:r>
            <a:endParaRPr sz="1895">
              <a:solidFill>
                <a:srgbClr val="000000"/>
              </a:solidFill>
            </a:endParaRPr>
          </a:p>
        </p:txBody>
      </p:sp>
      <p:pic>
        <p:nvPicPr>
          <p:cNvPr id="171" name="Google Shape;171;p29"/>
          <p:cNvPicPr preferRelativeResize="0"/>
          <p:nvPr/>
        </p:nvPicPr>
        <p:blipFill>
          <a:blip r:embed="rId3">
            <a:alphaModFix/>
          </a:blip>
          <a:stretch>
            <a:fillRect/>
          </a:stretch>
        </p:blipFill>
        <p:spPr>
          <a:xfrm>
            <a:off x="7038850" y="4488650"/>
            <a:ext cx="2105150" cy="654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75"/>
        <p:cNvGrpSpPr/>
        <p:nvPr/>
      </p:nvGrpSpPr>
      <p:grpSpPr>
        <a:xfrm>
          <a:off x="0" y="0"/>
          <a:ext cx="0" cy="0"/>
          <a:chOff x="0" y="0"/>
          <a:chExt cx="0" cy="0"/>
        </a:xfrm>
      </p:grpSpPr>
      <p:sp>
        <p:nvSpPr>
          <p:cNvPr id="176" name="Google Shape;176;p30"/>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7" name="Google Shape;177;p30"/>
          <p:cNvSpPr txBox="1">
            <a:spLocks noGrp="1"/>
          </p:cNvSpPr>
          <p:nvPr>
            <p:ph type="subTitle" idx="1"/>
          </p:nvPr>
        </p:nvSpPr>
        <p:spPr>
          <a:xfrm>
            <a:off x="311700" y="1750425"/>
            <a:ext cx="6520200" cy="8796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s" sz="2295">
                <a:solidFill>
                  <a:srgbClr val="980000"/>
                </a:solidFill>
              </a:rPr>
              <a:t>LEY ORGÁNICA 8/2021 DE PROTECCIÓN INTEGRAL A LA INFANCIA Y ADOLESCENCIA</a:t>
            </a:r>
            <a:endParaRPr sz="2295" b="1">
              <a:solidFill>
                <a:srgbClr val="980000"/>
              </a:solidFill>
            </a:endParaRPr>
          </a:p>
        </p:txBody>
      </p:sp>
      <p:pic>
        <p:nvPicPr>
          <p:cNvPr id="178" name="Google Shape;178;p30"/>
          <p:cNvPicPr preferRelativeResize="0"/>
          <p:nvPr/>
        </p:nvPicPr>
        <p:blipFill>
          <a:blip r:embed="rId3">
            <a:alphaModFix/>
          </a:blip>
          <a:stretch>
            <a:fillRect/>
          </a:stretch>
        </p:blipFill>
        <p:spPr>
          <a:xfrm>
            <a:off x="7038850" y="4488650"/>
            <a:ext cx="2105150" cy="654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82"/>
        <p:cNvGrpSpPr/>
        <p:nvPr/>
      </p:nvGrpSpPr>
      <p:grpSpPr>
        <a:xfrm>
          <a:off x="0" y="0"/>
          <a:ext cx="0" cy="0"/>
          <a:chOff x="0" y="0"/>
          <a:chExt cx="0" cy="0"/>
        </a:xfrm>
      </p:grpSpPr>
      <p:sp>
        <p:nvSpPr>
          <p:cNvPr id="183" name="Google Shape;183;p31"/>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4" name="Google Shape;184;p31"/>
          <p:cNvSpPr txBox="1">
            <a:spLocks noGrp="1"/>
          </p:cNvSpPr>
          <p:nvPr>
            <p:ph type="subTitle" idx="1"/>
          </p:nvPr>
        </p:nvSpPr>
        <p:spPr>
          <a:xfrm>
            <a:off x="311700" y="78375"/>
            <a:ext cx="8520600" cy="5065200"/>
          </a:xfrm>
          <a:prstGeom prst="rect">
            <a:avLst/>
          </a:prstGeom>
        </p:spPr>
        <p:txBody>
          <a:bodyPr spcFirstLastPara="1" wrap="square" lIns="91425" tIns="91425" rIns="91425" bIns="91425" anchor="ctr" anchorCtr="0">
            <a:noAutofit/>
          </a:bodyPr>
          <a:lstStyle/>
          <a:p>
            <a:pPr marL="457200" lvl="0" indent="-336232" algn="just" rtl="0">
              <a:lnSpc>
                <a:spcPct val="150000"/>
              </a:lnSpc>
              <a:spcBef>
                <a:spcPts val="0"/>
              </a:spcBef>
              <a:spcAft>
                <a:spcPts val="0"/>
              </a:spcAft>
              <a:buClr>
                <a:srgbClr val="980000"/>
              </a:buClr>
              <a:buSzPts val="1695"/>
              <a:buChar char="➔"/>
            </a:pPr>
            <a:r>
              <a:rPr lang="es" sz="1695">
                <a:solidFill>
                  <a:srgbClr val="980000"/>
                </a:solidFill>
              </a:rPr>
              <a:t>Criterios generales: </a:t>
            </a:r>
            <a:r>
              <a:rPr lang="es" sz="1695">
                <a:solidFill>
                  <a:srgbClr val="000000"/>
                </a:solidFill>
              </a:rPr>
              <a:t>Incorporación del enfoque transversal de la discapacidad al diseño e implementación de cualquier medida relacionada con la violencia sobre la infancia (art 4)</a:t>
            </a:r>
            <a:endParaRPr sz="1695">
              <a:solidFill>
                <a:srgbClr val="000000"/>
              </a:solidFill>
            </a:endParaRPr>
          </a:p>
          <a:p>
            <a:pPr marL="457200" lvl="0" indent="-336232" algn="just" rtl="0">
              <a:lnSpc>
                <a:spcPct val="150000"/>
              </a:lnSpc>
              <a:spcBef>
                <a:spcPts val="0"/>
              </a:spcBef>
              <a:spcAft>
                <a:spcPts val="0"/>
              </a:spcAft>
              <a:buClr>
                <a:srgbClr val="980000"/>
              </a:buClr>
              <a:buSzPts val="1695"/>
              <a:buChar char="➔"/>
            </a:pPr>
            <a:r>
              <a:rPr lang="es" sz="1695">
                <a:solidFill>
                  <a:srgbClr val="980000"/>
                </a:solidFill>
              </a:rPr>
              <a:t>Prevención y actuación en el ámbito familiar: </a:t>
            </a:r>
            <a:endParaRPr sz="1695">
              <a:solidFill>
                <a:srgbClr val="980000"/>
              </a:solidFill>
            </a:endParaRPr>
          </a:p>
          <a:p>
            <a:pPr marL="914400" lvl="1" indent="-336232" algn="just" rtl="0">
              <a:lnSpc>
                <a:spcPct val="150000"/>
              </a:lnSpc>
              <a:spcBef>
                <a:spcPts val="0"/>
              </a:spcBef>
              <a:spcAft>
                <a:spcPts val="0"/>
              </a:spcAft>
              <a:buClr>
                <a:srgbClr val="000000"/>
              </a:buClr>
              <a:buSzPts val="1695"/>
              <a:buChar char="◆"/>
            </a:pPr>
            <a:r>
              <a:rPr lang="es" sz="1695">
                <a:solidFill>
                  <a:srgbClr val="000000"/>
                </a:solidFill>
              </a:rPr>
              <a:t>las AAPP deberán proporcionar a las familias apoyos para evitar factores de riesgo y fortalecer factores de protección enfocadas a proporcionar formación y apoyos a las familias con NNA con discapacidad , a fin de permitir una atención adecuada de estos en su entorno familiar (art 26)</a:t>
            </a:r>
            <a:endParaRPr sz="1695">
              <a:solidFill>
                <a:srgbClr val="000000"/>
              </a:solidFill>
            </a:endParaRPr>
          </a:p>
          <a:p>
            <a:pPr marL="914400" lvl="1" indent="-336232" algn="just" rtl="0">
              <a:lnSpc>
                <a:spcPct val="150000"/>
              </a:lnSpc>
              <a:spcBef>
                <a:spcPts val="0"/>
              </a:spcBef>
              <a:spcAft>
                <a:spcPts val="0"/>
              </a:spcAft>
              <a:buClr>
                <a:srgbClr val="980000"/>
              </a:buClr>
              <a:buSzPts val="1695"/>
              <a:buChar char="◆"/>
            </a:pPr>
            <a:r>
              <a:rPr lang="es" sz="1695">
                <a:solidFill>
                  <a:srgbClr val="000000"/>
                </a:solidFill>
              </a:rPr>
              <a:t>Impulso de medidas a apoyar la parentalidad positiva </a:t>
            </a:r>
            <a:r>
              <a:rPr lang="es" sz="1695">
                <a:solidFill>
                  <a:srgbClr val="980000"/>
                </a:solidFill>
              </a:rPr>
              <a:t> </a:t>
            </a:r>
            <a:endParaRPr sz="1695">
              <a:solidFill>
                <a:srgbClr val="980000"/>
              </a:solidFill>
            </a:endParaRPr>
          </a:p>
        </p:txBody>
      </p:sp>
      <p:pic>
        <p:nvPicPr>
          <p:cNvPr id="185" name="Google Shape;185;p31"/>
          <p:cNvPicPr preferRelativeResize="0"/>
          <p:nvPr/>
        </p:nvPicPr>
        <p:blipFill>
          <a:blip r:embed="rId3">
            <a:alphaModFix/>
          </a:blip>
          <a:stretch>
            <a:fillRect/>
          </a:stretch>
        </p:blipFill>
        <p:spPr>
          <a:xfrm>
            <a:off x="7104175" y="4702625"/>
            <a:ext cx="2105150" cy="440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sz="1600"/>
          </a:p>
          <a:p>
            <a:pPr marL="0" lvl="0" indent="0" algn="ctr" rtl="0">
              <a:spcBef>
                <a:spcPts val="0"/>
              </a:spcBef>
              <a:spcAft>
                <a:spcPts val="0"/>
              </a:spcAft>
              <a:buNone/>
            </a:pPr>
            <a:endParaRPr sz="1600"/>
          </a:p>
          <a:p>
            <a:pPr marL="0" lvl="0" indent="0" algn="ctr" rtl="0">
              <a:spcBef>
                <a:spcPts val="0"/>
              </a:spcBef>
              <a:spcAft>
                <a:spcPts val="0"/>
              </a:spcAft>
              <a:buNone/>
            </a:pPr>
            <a:endParaRPr sz="1600"/>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64" name="Google Shape;64;p14"/>
          <p:cNvSpPr txBox="1">
            <a:spLocks noGrp="1"/>
          </p:cNvSpPr>
          <p:nvPr>
            <p:ph type="subTitle" idx="1"/>
          </p:nvPr>
        </p:nvSpPr>
        <p:spPr>
          <a:xfrm>
            <a:off x="194125" y="261250"/>
            <a:ext cx="8388300" cy="3528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SzPts val="852"/>
              <a:buNone/>
            </a:pPr>
            <a:endParaRPr sz="2295">
              <a:solidFill>
                <a:srgbClr val="980000"/>
              </a:solidFill>
            </a:endParaRPr>
          </a:p>
          <a:p>
            <a:pPr marL="0" lvl="0" indent="0" algn="just" rtl="0">
              <a:lnSpc>
                <a:spcPct val="115000"/>
              </a:lnSpc>
              <a:spcBef>
                <a:spcPts val="0"/>
              </a:spcBef>
              <a:spcAft>
                <a:spcPts val="0"/>
              </a:spcAft>
              <a:buSzPts val="852"/>
              <a:buNone/>
            </a:pPr>
            <a:endParaRPr sz="2295">
              <a:solidFill>
                <a:srgbClr val="980000"/>
              </a:solidFill>
            </a:endParaRPr>
          </a:p>
          <a:p>
            <a:pPr marL="0" lvl="0" indent="0" algn="just" rtl="0">
              <a:lnSpc>
                <a:spcPct val="115000"/>
              </a:lnSpc>
              <a:spcBef>
                <a:spcPts val="0"/>
              </a:spcBef>
              <a:spcAft>
                <a:spcPts val="0"/>
              </a:spcAft>
              <a:buSzPts val="852"/>
              <a:buNone/>
            </a:pPr>
            <a:endParaRPr sz="2295">
              <a:solidFill>
                <a:srgbClr val="980000"/>
              </a:solidFill>
            </a:endParaRPr>
          </a:p>
          <a:p>
            <a:pPr marL="0" lvl="0" indent="0" algn="just" rtl="0">
              <a:lnSpc>
                <a:spcPct val="115000"/>
              </a:lnSpc>
              <a:spcBef>
                <a:spcPts val="0"/>
              </a:spcBef>
              <a:spcAft>
                <a:spcPts val="0"/>
              </a:spcAft>
              <a:buSzPts val="852"/>
              <a:buNone/>
            </a:pPr>
            <a:endParaRPr sz="2295">
              <a:solidFill>
                <a:srgbClr val="980000"/>
              </a:solidFill>
            </a:endParaRPr>
          </a:p>
          <a:p>
            <a:pPr marL="0" lvl="0" indent="0" algn="just" rtl="0">
              <a:lnSpc>
                <a:spcPct val="115000"/>
              </a:lnSpc>
              <a:spcBef>
                <a:spcPts val="0"/>
              </a:spcBef>
              <a:spcAft>
                <a:spcPts val="0"/>
              </a:spcAft>
              <a:buSzPts val="852"/>
              <a:buNone/>
            </a:pPr>
            <a:endParaRPr sz="2295">
              <a:solidFill>
                <a:srgbClr val="980000"/>
              </a:solidFill>
            </a:endParaRPr>
          </a:p>
          <a:p>
            <a:pPr marL="0" lvl="0" indent="0" algn="just" rtl="0">
              <a:lnSpc>
                <a:spcPct val="115000"/>
              </a:lnSpc>
              <a:spcBef>
                <a:spcPts val="0"/>
              </a:spcBef>
              <a:spcAft>
                <a:spcPts val="0"/>
              </a:spcAft>
              <a:buSzPts val="852"/>
              <a:buNone/>
            </a:pPr>
            <a:endParaRPr sz="2295">
              <a:solidFill>
                <a:srgbClr val="980000"/>
              </a:solidFill>
            </a:endParaRPr>
          </a:p>
          <a:p>
            <a:pPr marL="0" lvl="0" indent="0" algn="just" rtl="0">
              <a:lnSpc>
                <a:spcPct val="115000"/>
              </a:lnSpc>
              <a:spcBef>
                <a:spcPts val="0"/>
              </a:spcBef>
              <a:spcAft>
                <a:spcPts val="0"/>
              </a:spcAft>
              <a:buSzPts val="852"/>
              <a:buNone/>
            </a:pPr>
            <a:endParaRPr sz="2295">
              <a:solidFill>
                <a:srgbClr val="980000"/>
              </a:solidFill>
            </a:endParaRPr>
          </a:p>
          <a:p>
            <a:pPr marL="0" lvl="0" indent="0" algn="just" rtl="0">
              <a:lnSpc>
                <a:spcPct val="115000"/>
              </a:lnSpc>
              <a:spcBef>
                <a:spcPts val="0"/>
              </a:spcBef>
              <a:spcAft>
                <a:spcPts val="0"/>
              </a:spcAft>
              <a:buSzPts val="852"/>
              <a:buNone/>
            </a:pPr>
            <a:endParaRPr sz="2295">
              <a:solidFill>
                <a:srgbClr val="980000"/>
              </a:solidFill>
            </a:endParaRPr>
          </a:p>
          <a:p>
            <a:pPr marL="0" lvl="0" indent="0" algn="just" rtl="0">
              <a:lnSpc>
                <a:spcPct val="115000"/>
              </a:lnSpc>
              <a:spcBef>
                <a:spcPts val="0"/>
              </a:spcBef>
              <a:spcAft>
                <a:spcPts val="0"/>
              </a:spcAft>
              <a:buSzPts val="852"/>
              <a:buNone/>
            </a:pPr>
            <a:endParaRPr sz="2295">
              <a:solidFill>
                <a:srgbClr val="980000"/>
              </a:solidFill>
            </a:endParaRPr>
          </a:p>
          <a:p>
            <a:pPr marL="0" lvl="0" indent="0" algn="just" rtl="0">
              <a:lnSpc>
                <a:spcPct val="115000"/>
              </a:lnSpc>
              <a:spcBef>
                <a:spcPts val="0"/>
              </a:spcBef>
              <a:spcAft>
                <a:spcPts val="0"/>
              </a:spcAft>
              <a:buSzPts val="852"/>
              <a:buNone/>
            </a:pPr>
            <a:endParaRPr sz="2295">
              <a:solidFill>
                <a:srgbClr val="980000"/>
              </a:solidFill>
            </a:endParaRPr>
          </a:p>
          <a:p>
            <a:pPr marL="0" lvl="0" indent="0" algn="just" rtl="0">
              <a:lnSpc>
                <a:spcPct val="115000"/>
              </a:lnSpc>
              <a:spcBef>
                <a:spcPts val="0"/>
              </a:spcBef>
              <a:spcAft>
                <a:spcPts val="0"/>
              </a:spcAft>
              <a:buSzPts val="852"/>
              <a:buNone/>
            </a:pPr>
            <a:endParaRPr sz="2295">
              <a:solidFill>
                <a:srgbClr val="980000"/>
              </a:solidFill>
            </a:endParaRPr>
          </a:p>
          <a:p>
            <a:pPr marL="0" lvl="0" indent="0" algn="just" rtl="0">
              <a:lnSpc>
                <a:spcPct val="115000"/>
              </a:lnSpc>
              <a:spcBef>
                <a:spcPts val="0"/>
              </a:spcBef>
              <a:spcAft>
                <a:spcPts val="0"/>
              </a:spcAft>
              <a:buSzPts val="852"/>
              <a:buNone/>
            </a:pPr>
            <a:endParaRPr sz="2295">
              <a:solidFill>
                <a:srgbClr val="980000"/>
              </a:solidFill>
            </a:endParaRPr>
          </a:p>
          <a:p>
            <a:pPr marL="0" lvl="0" indent="0" algn="just" rtl="0">
              <a:lnSpc>
                <a:spcPct val="115000"/>
              </a:lnSpc>
              <a:spcBef>
                <a:spcPts val="0"/>
              </a:spcBef>
              <a:spcAft>
                <a:spcPts val="0"/>
              </a:spcAft>
              <a:buSzPts val="852"/>
              <a:buNone/>
            </a:pPr>
            <a:endParaRPr sz="2295">
              <a:solidFill>
                <a:srgbClr val="980000"/>
              </a:solidFill>
            </a:endParaRPr>
          </a:p>
          <a:p>
            <a:pPr marL="0" lvl="0" indent="0" algn="just" rtl="0">
              <a:lnSpc>
                <a:spcPct val="115000"/>
              </a:lnSpc>
              <a:spcBef>
                <a:spcPts val="0"/>
              </a:spcBef>
              <a:spcAft>
                <a:spcPts val="0"/>
              </a:spcAft>
              <a:buSzPts val="852"/>
              <a:buNone/>
            </a:pPr>
            <a:r>
              <a:rPr lang="es" sz="2295" b="1">
                <a:solidFill>
                  <a:srgbClr val="980000"/>
                </a:solidFill>
              </a:rPr>
              <a:t>PROTECCIÓN DE LOS NNA POR LOS SISTEMAS DE PROTECCIÓN DE MENORES EN EL ORDENAMIENTO JURÍDICO ESPAÑOL</a:t>
            </a:r>
            <a:endParaRPr sz="2295" b="1">
              <a:solidFill>
                <a:srgbClr val="980000"/>
              </a:solidFill>
            </a:endParaRPr>
          </a:p>
          <a:p>
            <a:pPr marL="0" lvl="0" indent="0" algn="just" rtl="0">
              <a:lnSpc>
                <a:spcPct val="115000"/>
              </a:lnSpc>
              <a:spcBef>
                <a:spcPts val="0"/>
              </a:spcBef>
              <a:spcAft>
                <a:spcPts val="0"/>
              </a:spcAft>
              <a:buNone/>
            </a:pPr>
            <a:endParaRPr sz="2295">
              <a:solidFill>
                <a:srgbClr val="980000"/>
              </a:solidFill>
            </a:endParaRPr>
          </a:p>
          <a:p>
            <a:pPr marL="457200" lvl="0" indent="0" algn="just" rtl="0">
              <a:lnSpc>
                <a:spcPct val="115000"/>
              </a:lnSpc>
              <a:spcBef>
                <a:spcPts val="0"/>
              </a:spcBef>
              <a:spcAft>
                <a:spcPts val="0"/>
              </a:spcAft>
              <a:buNone/>
            </a:pPr>
            <a:r>
              <a:rPr lang="es" sz="2295" b="1">
                <a:solidFill>
                  <a:srgbClr val="980000"/>
                </a:solidFill>
              </a:rPr>
              <a:t>TIPOS DE PROTECCIÓN: </a:t>
            </a:r>
            <a:endParaRPr sz="2295" b="1">
              <a:solidFill>
                <a:srgbClr val="980000"/>
              </a:solidFill>
            </a:endParaRPr>
          </a:p>
          <a:p>
            <a:pPr marL="457200" lvl="0" indent="0" algn="just" rtl="0">
              <a:lnSpc>
                <a:spcPct val="115000"/>
              </a:lnSpc>
              <a:spcBef>
                <a:spcPts val="0"/>
              </a:spcBef>
              <a:spcAft>
                <a:spcPts val="0"/>
              </a:spcAft>
              <a:buNone/>
            </a:pPr>
            <a:endParaRPr sz="2295" b="1">
              <a:solidFill>
                <a:srgbClr val="980000"/>
              </a:solidFill>
            </a:endParaRPr>
          </a:p>
          <a:p>
            <a:pPr marL="914400" lvl="0" indent="-355282" algn="just" rtl="0">
              <a:lnSpc>
                <a:spcPct val="150000"/>
              </a:lnSpc>
              <a:spcBef>
                <a:spcPts val="0"/>
              </a:spcBef>
              <a:spcAft>
                <a:spcPts val="0"/>
              </a:spcAft>
              <a:buClr>
                <a:srgbClr val="000000"/>
              </a:buClr>
              <a:buSzPts val="1995"/>
              <a:buChar char="❏"/>
            </a:pPr>
            <a:r>
              <a:rPr lang="es" sz="1995" b="1">
                <a:solidFill>
                  <a:srgbClr val="000000"/>
                </a:solidFill>
              </a:rPr>
              <a:t>Protección constitucional: art 39 CE</a:t>
            </a:r>
            <a:endParaRPr sz="1995" b="1">
              <a:solidFill>
                <a:srgbClr val="000000"/>
              </a:solidFill>
            </a:endParaRPr>
          </a:p>
          <a:p>
            <a:pPr marL="914400" lvl="0" indent="-355282" algn="just" rtl="0">
              <a:lnSpc>
                <a:spcPct val="100000"/>
              </a:lnSpc>
              <a:spcBef>
                <a:spcPts val="0"/>
              </a:spcBef>
              <a:spcAft>
                <a:spcPts val="0"/>
              </a:spcAft>
              <a:buClr>
                <a:srgbClr val="000000"/>
              </a:buClr>
              <a:buSzPts val="1995"/>
              <a:buChar char="❏"/>
            </a:pPr>
            <a:r>
              <a:rPr lang="es" sz="1995" b="1">
                <a:solidFill>
                  <a:srgbClr val="000000"/>
                </a:solidFill>
              </a:rPr>
              <a:t>Protección penal  y protección especial como víctima ( Ley 4/2015, de 27 de abril del Estatuto de la Víctima de Delito )</a:t>
            </a:r>
            <a:endParaRPr sz="1995" b="1">
              <a:solidFill>
                <a:srgbClr val="000000"/>
              </a:solidFill>
            </a:endParaRPr>
          </a:p>
          <a:p>
            <a:pPr marL="1371600" lvl="0" indent="0" algn="just" rtl="0">
              <a:lnSpc>
                <a:spcPct val="100000"/>
              </a:lnSpc>
              <a:spcBef>
                <a:spcPts val="0"/>
              </a:spcBef>
              <a:spcAft>
                <a:spcPts val="0"/>
              </a:spcAft>
              <a:buNone/>
            </a:pPr>
            <a:endParaRPr sz="1995" b="1">
              <a:solidFill>
                <a:srgbClr val="000000"/>
              </a:solidFill>
            </a:endParaRPr>
          </a:p>
          <a:p>
            <a:pPr marL="914400" lvl="0" indent="-355282" algn="just" rtl="0">
              <a:lnSpc>
                <a:spcPct val="150000"/>
              </a:lnSpc>
              <a:spcBef>
                <a:spcPts val="0"/>
              </a:spcBef>
              <a:spcAft>
                <a:spcPts val="0"/>
              </a:spcAft>
              <a:buClr>
                <a:srgbClr val="000000"/>
              </a:buClr>
              <a:buSzPts val="1995"/>
              <a:buChar char="❏"/>
            </a:pPr>
            <a:r>
              <a:rPr lang="es" sz="1995" b="1">
                <a:solidFill>
                  <a:srgbClr val="000000"/>
                </a:solidFill>
              </a:rPr>
              <a:t>Sistema público de protección de menores </a:t>
            </a:r>
            <a:endParaRPr sz="1995" b="1">
              <a:solidFill>
                <a:srgbClr val="000000"/>
              </a:solidFill>
            </a:endParaRPr>
          </a:p>
          <a:p>
            <a:pPr marL="457200" lvl="0" indent="-279082" algn="ctr" rtl="0">
              <a:lnSpc>
                <a:spcPct val="150000"/>
              </a:lnSpc>
              <a:spcBef>
                <a:spcPts val="0"/>
              </a:spcBef>
              <a:spcAft>
                <a:spcPts val="0"/>
              </a:spcAft>
              <a:buClr>
                <a:srgbClr val="000000"/>
              </a:buClr>
              <a:buSzPts val="795"/>
              <a:buChar char="-"/>
            </a:pPr>
            <a:endParaRPr sz="795" b="1">
              <a:solidFill>
                <a:srgbClr val="000000"/>
              </a:solidFill>
            </a:endParaRPr>
          </a:p>
        </p:txBody>
      </p:sp>
      <p:pic>
        <p:nvPicPr>
          <p:cNvPr id="65" name="Google Shape;65;p14"/>
          <p:cNvPicPr preferRelativeResize="0"/>
          <p:nvPr/>
        </p:nvPicPr>
        <p:blipFill>
          <a:blip r:embed="rId3">
            <a:alphaModFix/>
          </a:blip>
          <a:stretch>
            <a:fillRect/>
          </a:stretch>
        </p:blipFill>
        <p:spPr>
          <a:xfrm>
            <a:off x="7038850" y="5847200"/>
            <a:ext cx="2105150" cy="654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89"/>
        <p:cNvGrpSpPr/>
        <p:nvPr/>
      </p:nvGrpSpPr>
      <p:grpSpPr>
        <a:xfrm>
          <a:off x="0" y="0"/>
          <a:ext cx="0" cy="0"/>
          <a:chOff x="0" y="0"/>
          <a:chExt cx="0" cy="0"/>
        </a:xfrm>
      </p:grpSpPr>
      <p:sp>
        <p:nvSpPr>
          <p:cNvPr id="190" name="Google Shape;190;p32"/>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1" name="Google Shape;191;p32"/>
          <p:cNvSpPr txBox="1">
            <a:spLocks noGrp="1"/>
          </p:cNvSpPr>
          <p:nvPr>
            <p:ph type="subTitle" idx="1"/>
          </p:nvPr>
        </p:nvSpPr>
        <p:spPr>
          <a:xfrm>
            <a:off x="311700" y="-125"/>
            <a:ext cx="8453400" cy="5143500"/>
          </a:xfrm>
          <a:prstGeom prst="rect">
            <a:avLst/>
          </a:prstGeom>
        </p:spPr>
        <p:txBody>
          <a:bodyPr spcFirstLastPara="1" wrap="square" lIns="91425" tIns="91425" rIns="91425" bIns="91425" anchor="ctr" anchorCtr="0">
            <a:noAutofit/>
          </a:bodyPr>
          <a:lstStyle/>
          <a:p>
            <a:pPr marL="457200" lvl="0" indent="0" algn="just" rtl="0">
              <a:lnSpc>
                <a:spcPct val="150000"/>
              </a:lnSpc>
              <a:spcBef>
                <a:spcPts val="0"/>
              </a:spcBef>
              <a:spcAft>
                <a:spcPts val="0"/>
              </a:spcAft>
              <a:buNone/>
            </a:pPr>
            <a:endParaRPr sz="1595">
              <a:solidFill>
                <a:srgbClr val="980000"/>
              </a:solidFill>
            </a:endParaRPr>
          </a:p>
          <a:p>
            <a:pPr marL="457200" lvl="0" indent="-329882" algn="just" rtl="0">
              <a:lnSpc>
                <a:spcPct val="150000"/>
              </a:lnSpc>
              <a:spcBef>
                <a:spcPts val="0"/>
              </a:spcBef>
              <a:spcAft>
                <a:spcPts val="0"/>
              </a:spcAft>
              <a:buClr>
                <a:srgbClr val="980000"/>
              </a:buClr>
              <a:buSzPts val="1595"/>
              <a:buChar char="➔"/>
            </a:pPr>
            <a:r>
              <a:rPr lang="es" sz="1595">
                <a:solidFill>
                  <a:srgbClr val="980000"/>
                </a:solidFill>
              </a:rPr>
              <a:t>Prevención en el ámbito educativo: </a:t>
            </a:r>
            <a:endParaRPr sz="1595">
              <a:solidFill>
                <a:srgbClr val="980000"/>
              </a:solidFill>
            </a:endParaRPr>
          </a:p>
          <a:p>
            <a:pPr marL="914400" lvl="1" indent="-329882" algn="just" rtl="0">
              <a:lnSpc>
                <a:spcPct val="115000"/>
              </a:lnSpc>
              <a:spcBef>
                <a:spcPts val="0"/>
              </a:spcBef>
              <a:spcAft>
                <a:spcPts val="0"/>
              </a:spcAft>
              <a:buClr>
                <a:srgbClr val="000000"/>
              </a:buClr>
              <a:buSzPts val="1595"/>
              <a:buChar char="◆"/>
            </a:pPr>
            <a:r>
              <a:rPr lang="es" sz="1595">
                <a:solidFill>
                  <a:srgbClr val="000000"/>
                </a:solidFill>
              </a:rPr>
              <a:t>Recibir educación que incluya el respeto a la discapacidad (art.30)</a:t>
            </a:r>
            <a:endParaRPr sz="1595">
              <a:solidFill>
                <a:srgbClr val="000000"/>
              </a:solidFill>
            </a:endParaRPr>
          </a:p>
          <a:p>
            <a:pPr marL="914400" lvl="1" indent="-329882" algn="just" rtl="0">
              <a:lnSpc>
                <a:spcPct val="115000"/>
              </a:lnSpc>
              <a:spcBef>
                <a:spcPts val="0"/>
              </a:spcBef>
              <a:spcAft>
                <a:spcPts val="0"/>
              </a:spcAft>
              <a:buClr>
                <a:srgbClr val="000000"/>
              </a:buClr>
              <a:buSzPts val="1595"/>
              <a:buChar char="◆"/>
            </a:pPr>
            <a:r>
              <a:rPr lang="es" sz="1595">
                <a:solidFill>
                  <a:srgbClr val="000000"/>
                </a:solidFill>
              </a:rPr>
              <a:t>Protocolos contra la violencia: actuaciones específicas cuando el acoso tenga como motivación la discapacidad</a:t>
            </a:r>
            <a:endParaRPr sz="1595">
              <a:solidFill>
                <a:srgbClr val="000000"/>
              </a:solidFill>
            </a:endParaRPr>
          </a:p>
          <a:p>
            <a:pPr marL="914400" lvl="0" indent="0" algn="just" rtl="0">
              <a:lnSpc>
                <a:spcPct val="150000"/>
              </a:lnSpc>
              <a:spcBef>
                <a:spcPts val="0"/>
              </a:spcBef>
              <a:spcAft>
                <a:spcPts val="0"/>
              </a:spcAft>
              <a:buNone/>
            </a:pPr>
            <a:endParaRPr sz="1595">
              <a:solidFill>
                <a:srgbClr val="000000"/>
              </a:solidFill>
            </a:endParaRPr>
          </a:p>
          <a:p>
            <a:pPr marL="457200" lvl="0" indent="-374332" algn="just" rtl="0">
              <a:lnSpc>
                <a:spcPct val="115000"/>
              </a:lnSpc>
              <a:spcBef>
                <a:spcPts val="0"/>
              </a:spcBef>
              <a:spcAft>
                <a:spcPts val="0"/>
              </a:spcAft>
              <a:buClr>
                <a:srgbClr val="980000"/>
              </a:buClr>
              <a:buSzPts val="2295"/>
              <a:buChar char="➔"/>
            </a:pPr>
            <a:r>
              <a:rPr lang="es" sz="1595">
                <a:solidFill>
                  <a:srgbClr val="980000"/>
                </a:solidFill>
              </a:rPr>
              <a:t>Protocolos en los centros de protección de personas menores de edad: </a:t>
            </a:r>
            <a:r>
              <a:rPr lang="es" sz="1595">
                <a:solidFill>
                  <a:srgbClr val="000000"/>
                </a:solidFill>
              </a:rPr>
              <a:t>actuaciones específicas cuando el acoso tenga como motivación la discapacidad</a:t>
            </a:r>
            <a:r>
              <a:rPr lang="es" sz="2095">
                <a:solidFill>
                  <a:srgbClr val="980000"/>
                </a:solidFill>
              </a:rPr>
              <a:t> </a:t>
            </a:r>
            <a:endParaRPr sz="2095">
              <a:solidFill>
                <a:srgbClr val="980000"/>
              </a:solidFill>
            </a:endParaRPr>
          </a:p>
          <a:p>
            <a:pPr marL="457200" lvl="0" indent="0" algn="just" rtl="0">
              <a:lnSpc>
                <a:spcPct val="115000"/>
              </a:lnSpc>
              <a:spcBef>
                <a:spcPts val="0"/>
              </a:spcBef>
              <a:spcAft>
                <a:spcPts val="0"/>
              </a:spcAft>
              <a:buNone/>
            </a:pPr>
            <a:endParaRPr sz="2095">
              <a:solidFill>
                <a:srgbClr val="980000"/>
              </a:solidFill>
            </a:endParaRPr>
          </a:p>
          <a:p>
            <a:pPr marL="457200" lvl="0" indent="-329882" algn="just" rtl="0">
              <a:lnSpc>
                <a:spcPct val="115000"/>
              </a:lnSpc>
              <a:spcBef>
                <a:spcPts val="0"/>
              </a:spcBef>
              <a:spcAft>
                <a:spcPts val="0"/>
              </a:spcAft>
              <a:buClr>
                <a:srgbClr val="980000"/>
              </a:buClr>
              <a:buSzPts val="1595"/>
              <a:buChar char="➔"/>
            </a:pPr>
            <a:r>
              <a:rPr lang="es" sz="1595">
                <a:solidFill>
                  <a:srgbClr val="980000"/>
                </a:solidFill>
              </a:rPr>
              <a:t>Registro Central de información sobre la violencia contra la infancia y la adolescencia: </a:t>
            </a:r>
            <a:r>
              <a:rPr lang="es" sz="1595">
                <a:solidFill>
                  <a:srgbClr val="000000"/>
                </a:solidFill>
              </a:rPr>
              <a:t>notificación víctimas con discapacidad.</a:t>
            </a:r>
            <a:endParaRPr sz="1595">
              <a:solidFill>
                <a:srgbClr val="000000"/>
              </a:solidFill>
            </a:endParaRPr>
          </a:p>
          <a:p>
            <a:pPr marL="0" lvl="0" indent="0" algn="just" rtl="0">
              <a:lnSpc>
                <a:spcPct val="115000"/>
              </a:lnSpc>
              <a:spcBef>
                <a:spcPts val="0"/>
              </a:spcBef>
              <a:spcAft>
                <a:spcPts val="0"/>
              </a:spcAft>
              <a:buNone/>
            </a:pPr>
            <a:endParaRPr sz="1595">
              <a:solidFill>
                <a:srgbClr val="000000"/>
              </a:solidFill>
            </a:endParaRPr>
          </a:p>
          <a:p>
            <a:pPr marL="457200" lvl="0" indent="0" algn="l" rtl="0">
              <a:lnSpc>
                <a:spcPct val="115000"/>
              </a:lnSpc>
              <a:spcBef>
                <a:spcPts val="0"/>
              </a:spcBef>
              <a:spcAft>
                <a:spcPts val="0"/>
              </a:spcAft>
              <a:buNone/>
            </a:pPr>
            <a:endParaRPr sz="1595">
              <a:solidFill>
                <a:srgbClr val="980000"/>
              </a:solidFill>
            </a:endParaRPr>
          </a:p>
          <a:p>
            <a:pPr marL="457200" lvl="0" indent="0" algn="l" rtl="0">
              <a:lnSpc>
                <a:spcPct val="115000"/>
              </a:lnSpc>
              <a:spcBef>
                <a:spcPts val="0"/>
              </a:spcBef>
              <a:spcAft>
                <a:spcPts val="0"/>
              </a:spcAft>
              <a:buNone/>
            </a:pPr>
            <a:endParaRPr sz="1595">
              <a:solidFill>
                <a:srgbClr val="980000"/>
              </a:solidFill>
            </a:endParaRPr>
          </a:p>
        </p:txBody>
      </p:sp>
      <p:pic>
        <p:nvPicPr>
          <p:cNvPr id="192" name="Google Shape;192;p32"/>
          <p:cNvPicPr preferRelativeResize="0"/>
          <p:nvPr/>
        </p:nvPicPr>
        <p:blipFill>
          <a:blip r:embed="rId3">
            <a:alphaModFix/>
          </a:blip>
          <a:stretch>
            <a:fillRect/>
          </a:stretch>
        </p:blipFill>
        <p:spPr>
          <a:xfrm>
            <a:off x="7038850" y="4488650"/>
            <a:ext cx="2105150" cy="654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96"/>
        <p:cNvGrpSpPr/>
        <p:nvPr/>
      </p:nvGrpSpPr>
      <p:grpSpPr>
        <a:xfrm>
          <a:off x="0" y="0"/>
          <a:ext cx="0" cy="0"/>
          <a:chOff x="0" y="0"/>
          <a:chExt cx="0" cy="0"/>
        </a:xfrm>
      </p:grpSpPr>
      <p:sp>
        <p:nvSpPr>
          <p:cNvPr id="197" name="Google Shape;197;p33"/>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8" name="Google Shape;198;p33"/>
          <p:cNvSpPr txBox="1">
            <a:spLocks noGrp="1"/>
          </p:cNvSpPr>
          <p:nvPr>
            <p:ph type="subTitle" idx="1"/>
          </p:nvPr>
        </p:nvSpPr>
        <p:spPr>
          <a:xfrm>
            <a:off x="311700" y="-125"/>
            <a:ext cx="8453400" cy="5143500"/>
          </a:xfrm>
          <a:prstGeom prst="rect">
            <a:avLst/>
          </a:prstGeom>
        </p:spPr>
        <p:txBody>
          <a:bodyPr spcFirstLastPara="1" wrap="square" lIns="91425" tIns="91425" rIns="91425" bIns="91425" anchor="ctr" anchorCtr="0">
            <a:noAutofit/>
          </a:bodyPr>
          <a:lstStyle/>
          <a:p>
            <a:pPr marL="457200" lvl="0" indent="0" algn="just" rtl="0">
              <a:lnSpc>
                <a:spcPct val="150000"/>
              </a:lnSpc>
              <a:spcBef>
                <a:spcPts val="0"/>
              </a:spcBef>
              <a:spcAft>
                <a:spcPts val="0"/>
              </a:spcAft>
              <a:buNone/>
            </a:pPr>
            <a:r>
              <a:rPr lang="es" sz="1595">
                <a:solidFill>
                  <a:srgbClr val="980000"/>
                </a:solidFill>
              </a:rPr>
              <a:t>OTROS: </a:t>
            </a:r>
            <a:endParaRPr sz="1595">
              <a:solidFill>
                <a:srgbClr val="980000"/>
              </a:solidFill>
            </a:endParaRPr>
          </a:p>
          <a:p>
            <a:pPr marL="457200" lvl="0" indent="-329882" algn="just" rtl="0">
              <a:lnSpc>
                <a:spcPct val="115000"/>
              </a:lnSpc>
              <a:spcBef>
                <a:spcPts val="0"/>
              </a:spcBef>
              <a:spcAft>
                <a:spcPts val="0"/>
              </a:spcAft>
              <a:buClr>
                <a:srgbClr val="000000"/>
              </a:buClr>
              <a:buSzPts val="1595"/>
              <a:buChar char="❏"/>
            </a:pPr>
            <a:r>
              <a:rPr lang="es" sz="1595">
                <a:solidFill>
                  <a:srgbClr val="000000"/>
                </a:solidFill>
              </a:rPr>
              <a:t>Acogimiento especializado de dedicación exclusiva</a:t>
            </a:r>
            <a:endParaRPr sz="1595">
              <a:solidFill>
                <a:srgbClr val="000000"/>
              </a:solidFill>
            </a:endParaRPr>
          </a:p>
          <a:p>
            <a:pPr marL="914400" lvl="0" indent="0" algn="just" rtl="0">
              <a:lnSpc>
                <a:spcPct val="115000"/>
              </a:lnSpc>
              <a:spcBef>
                <a:spcPts val="0"/>
              </a:spcBef>
              <a:spcAft>
                <a:spcPts val="0"/>
              </a:spcAft>
              <a:buNone/>
            </a:pPr>
            <a:endParaRPr sz="1595">
              <a:solidFill>
                <a:srgbClr val="000000"/>
              </a:solidFill>
            </a:endParaRPr>
          </a:p>
          <a:p>
            <a:pPr marL="457200" lvl="0" indent="-329882" algn="just" rtl="0">
              <a:lnSpc>
                <a:spcPct val="115000"/>
              </a:lnSpc>
              <a:spcBef>
                <a:spcPts val="0"/>
              </a:spcBef>
              <a:spcAft>
                <a:spcPts val="0"/>
              </a:spcAft>
              <a:buClr>
                <a:srgbClr val="980000"/>
              </a:buClr>
              <a:buSzPts val="1595"/>
              <a:buChar char="❏"/>
            </a:pPr>
            <a:r>
              <a:rPr lang="es" sz="1595">
                <a:solidFill>
                  <a:srgbClr val="980000"/>
                </a:solidFill>
              </a:rPr>
              <a:t>LECR. </a:t>
            </a:r>
            <a:r>
              <a:rPr lang="es" sz="1595">
                <a:solidFill>
                  <a:srgbClr val="000000"/>
                </a:solidFill>
              </a:rPr>
              <a:t>Prueba preconstituida para los menores de 14 años o personas con discapacidad necesitadas de especial protección Y en los casos de juicio oral su declaración debe realizarse evitando la confrontacón visual con la persona inculpada.</a:t>
            </a:r>
            <a:endParaRPr sz="1595">
              <a:solidFill>
                <a:srgbClr val="000000"/>
              </a:solidFill>
            </a:endParaRPr>
          </a:p>
          <a:p>
            <a:pPr marL="914400" lvl="0" indent="0" algn="just" rtl="0">
              <a:lnSpc>
                <a:spcPct val="115000"/>
              </a:lnSpc>
              <a:spcBef>
                <a:spcPts val="0"/>
              </a:spcBef>
              <a:spcAft>
                <a:spcPts val="0"/>
              </a:spcAft>
              <a:buNone/>
            </a:pPr>
            <a:endParaRPr sz="1595">
              <a:solidFill>
                <a:srgbClr val="980000"/>
              </a:solidFill>
            </a:endParaRPr>
          </a:p>
          <a:p>
            <a:pPr marL="457200" lvl="0" indent="-329882" algn="just" rtl="0">
              <a:lnSpc>
                <a:spcPct val="115000"/>
              </a:lnSpc>
              <a:spcBef>
                <a:spcPts val="0"/>
              </a:spcBef>
              <a:spcAft>
                <a:spcPts val="0"/>
              </a:spcAft>
              <a:buClr>
                <a:srgbClr val="980000"/>
              </a:buClr>
              <a:buSzPts val="1595"/>
              <a:buChar char="❏"/>
            </a:pPr>
            <a:r>
              <a:rPr lang="es" sz="1595">
                <a:solidFill>
                  <a:srgbClr val="980000"/>
                </a:solidFill>
              </a:rPr>
              <a:t>LOPJ: </a:t>
            </a:r>
            <a:r>
              <a:rPr lang="es" sz="1595">
                <a:solidFill>
                  <a:srgbClr val="000000"/>
                </a:solidFill>
              </a:rPr>
              <a:t>Plan de formación Continuada de la Carrera Judicial: cursos específicos sobre la tutela judicial de los derechos de los NNA, introduciendo el enfoque de la discapacidad</a:t>
            </a:r>
            <a:endParaRPr sz="1595">
              <a:solidFill>
                <a:srgbClr val="000000"/>
              </a:solidFill>
            </a:endParaRPr>
          </a:p>
          <a:p>
            <a:pPr marL="914400" lvl="0" indent="0" algn="just" rtl="0">
              <a:lnSpc>
                <a:spcPct val="115000"/>
              </a:lnSpc>
              <a:spcBef>
                <a:spcPts val="0"/>
              </a:spcBef>
              <a:spcAft>
                <a:spcPts val="0"/>
              </a:spcAft>
              <a:buNone/>
            </a:pPr>
            <a:endParaRPr sz="1595">
              <a:solidFill>
                <a:srgbClr val="000000"/>
              </a:solidFill>
            </a:endParaRPr>
          </a:p>
          <a:p>
            <a:pPr marL="457200" lvl="0" indent="-329882" algn="just" rtl="0">
              <a:lnSpc>
                <a:spcPct val="115000"/>
              </a:lnSpc>
              <a:spcBef>
                <a:spcPts val="0"/>
              </a:spcBef>
              <a:spcAft>
                <a:spcPts val="0"/>
              </a:spcAft>
              <a:buClr>
                <a:srgbClr val="980000"/>
              </a:buClr>
              <a:buSzPts val="1595"/>
              <a:buChar char="❏"/>
            </a:pPr>
            <a:r>
              <a:rPr lang="es" sz="1595">
                <a:solidFill>
                  <a:srgbClr val="980000"/>
                </a:solidFill>
              </a:rPr>
              <a:t>LGP:</a:t>
            </a:r>
            <a:r>
              <a:rPr lang="es" sz="1595">
                <a:solidFill>
                  <a:srgbClr val="000000"/>
                </a:solidFill>
              </a:rPr>
              <a:t>prohibición de publicidad que genere discriminación por razón de discapacidad</a:t>
            </a:r>
            <a:endParaRPr sz="1595">
              <a:solidFill>
                <a:srgbClr val="000000"/>
              </a:solidFill>
            </a:endParaRPr>
          </a:p>
          <a:p>
            <a:pPr marL="0" lvl="0" indent="0" algn="just" rtl="0">
              <a:lnSpc>
                <a:spcPct val="115000"/>
              </a:lnSpc>
              <a:spcBef>
                <a:spcPts val="0"/>
              </a:spcBef>
              <a:spcAft>
                <a:spcPts val="0"/>
              </a:spcAft>
              <a:buNone/>
            </a:pPr>
            <a:endParaRPr sz="1595">
              <a:solidFill>
                <a:srgbClr val="000000"/>
              </a:solidFill>
            </a:endParaRPr>
          </a:p>
          <a:p>
            <a:pPr marL="457200" lvl="0" indent="-329882" algn="just" rtl="0">
              <a:lnSpc>
                <a:spcPct val="115000"/>
              </a:lnSpc>
              <a:spcBef>
                <a:spcPts val="0"/>
              </a:spcBef>
              <a:spcAft>
                <a:spcPts val="0"/>
              </a:spcAft>
              <a:buClr>
                <a:srgbClr val="980000"/>
              </a:buClr>
              <a:buSzPts val="1595"/>
              <a:buChar char="❏"/>
            </a:pPr>
            <a:r>
              <a:rPr lang="es" sz="1595">
                <a:solidFill>
                  <a:srgbClr val="980000"/>
                </a:solidFill>
              </a:rPr>
              <a:t>C.Penal</a:t>
            </a:r>
            <a:endParaRPr sz="1595">
              <a:solidFill>
                <a:srgbClr val="980000"/>
              </a:solidFill>
            </a:endParaRPr>
          </a:p>
        </p:txBody>
      </p:sp>
      <p:pic>
        <p:nvPicPr>
          <p:cNvPr id="199" name="Google Shape;199;p33"/>
          <p:cNvPicPr preferRelativeResize="0"/>
          <p:nvPr/>
        </p:nvPicPr>
        <p:blipFill>
          <a:blip r:embed="rId3">
            <a:alphaModFix/>
          </a:blip>
          <a:stretch>
            <a:fillRect/>
          </a:stretch>
        </p:blipFill>
        <p:spPr>
          <a:xfrm>
            <a:off x="7038850" y="4488650"/>
            <a:ext cx="2105150" cy="654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203"/>
        <p:cNvGrpSpPr/>
        <p:nvPr/>
      </p:nvGrpSpPr>
      <p:grpSpPr>
        <a:xfrm>
          <a:off x="0" y="0"/>
          <a:ext cx="0" cy="0"/>
          <a:chOff x="0" y="0"/>
          <a:chExt cx="0" cy="0"/>
        </a:xfrm>
      </p:grpSpPr>
      <p:sp>
        <p:nvSpPr>
          <p:cNvPr id="204" name="Google Shape;204;p34"/>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5" name="Google Shape;205;p34"/>
          <p:cNvSpPr txBox="1">
            <a:spLocks noGrp="1"/>
          </p:cNvSpPr>
          <p:nvPr>
            <p:ph type="subTitle" idx="1"/>
          </p:nvPr>
        </p:nvSpPr>
        <p:spPr>
          <a:xfrm>
            <a:off x="311700" y="1750425"/>
            <a:ext cx="6520200" cy="8796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s" sz="2295">
                <a:solidFill>
                  <a:srgbClr val="980000"/>
                </a:solidFill>
              </a:rPr>
              <a:t>RETOS PARA EL SISTEMA DE PROTECCIÓN </a:t>
            </a:r>
            <a:endParaRPr sz="2295" b="1">
              <a:solidFill>
                <a:srgbClr val="980000"/>
              </a:solidFill>
            </a:endParaRPr>
          </a:p>
        </p:txBody>
      </p:sp>
      <p:pic>
        <p:nvPicPr>
          <p:cNvPr id="206" name="Google Shape;206;p34"/>
          <p:cNvPicPr preferRelativeResize="0"/>
          <p:nvPr/>
        </p:nvPicPr>
        <p:blipFill>
          <a:blip r:embed="rId3">
            <a:alphaModFix/>
          </a:blip>
          <a:stretch>
            <a:fillRect/>
          </a:stretch>
        </p:blipFill>
        <p:spPr>
          <a:xfrm>
            <a:off x="7038850" y="4488650"/>
            <a:ext cx="2105150" cy="654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210"/>
        <p:cNvGrpSpPr/>
        <p:nvPr/>
      </p:nvGrpSpPr>
      <p:grpSpPr>
        <a:xfrm>
          <a:off x="0" y="0"/>
          <a:ext cx="0" cy="0"/>
          <a:chOff x="0" y="0"/>
          <a:chExt cx="0" cy="0"/>
        </a:xfrm>
      </p:grpSpPr>
      <p:sp>
        <p:nvSpPr>
          <p:cNvPr id="211" name="Google Shape;211;p35"/>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2" name="Google Shape;212;p35"/>
          <p:cNvSpPr txBox="1">
            <a:spLocks noGrp="1"/>
          </p:cNvSpPr>
          <p:nvPr>
            <p:ph type="subTitle" idx="1"/>
          </p:nvPr>
        </p:nvSpPr>
        <p:spPr>
          <a:xfrm>
            <a:off x="311700" y="1750425"/>
            <a:ext cx="6520200" cy="8796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s" sz="2295">
                <a:solidFill>
                  <a:srgbClr val="980000"/>
                </a:solidFill>
              </a:rPr>
              <a:t>… ALGUNOS DATOS:</a:t>
            </a:r>
            <a:endParaRPr sz="2295" b="1">
              <a:solidFill>
                <a:srgbClr val="980000"/>
              </a:solidFill>
            </a:endParaRPr>
          </a:p>
        </p:txBody>
      </p:sp>
      <p:pic>
        <p:nvPicPr>
          <p:cNvPr id="213" name="Google Shape;213;p35"/>
          <p:cNvPicPr preferRelativeResize="0"/>
          <p:nvPr/>
        </p:nvPicPr>
        <p:blipFill>
          <a:blip r:embed="rId3">
            <a:alphaModFix/>
          </a:blip>
          <a:stretch>
            <a:fillRect/>
          </a:stretch>
        </p:blipFill>
        <p:spPr>
          <a:xfrm>
            <a:off x="7038850" y="4488650"/>
            <a:ext cx="2105150" cy="654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217"/>
        <p:cNvGrpSpPr/>
        <p:nvPr/>
      </p:nvGrpSpPr>
      <p:grpSpPr>
        <a:xfrm>
          <a:off x="0" y="0"/>
          <a:ext cx="0" cy="0"/>
          <a:chOff x="0" y="0"/>
          <a:chExt cx="0" cy="0"/>
        </a:xfrm>
      </p:grpSpPr>
      <p:sp>
        <p:nvSpPr>
          <p:cNvPr id="218" name="Google Shape;218;p36"/>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9" name="Google Shape;219;p36"/>
          <p:cNvSpPr txBox="1">
            <a:spLocks noGrp="1"/>
          </p:cNvSpPr>
          <p:nvPr>
            <p:ph type="subTitle" idx="1"/>
          </p:nvPr>
        </p:nvSpPr>
        <p:spPr>
          <a:xfrm>
            <a:off x="311700" y="1058100"/>
            <a:ext cx="8597100" cy="3252900"/>
          </a:xfrm>
          <a:prstGeom prst="rect">
            <a:avLst/>
          </a:prstGeom>
        </p:spPr>
        <p:txBody>
          <a:bodyPr spcFirstLastPara="1" wrap="square" lIns="91425" tIns="91425" rIns="91425" bIns="91425" anchor="ctr" anchorCtr="0">
            <a:noAutofit/>
          </a:bodyPr>
          <a:lstStyle/>
          <a:p>
            <a:pPr marL="457200" lvl="0" indent="-355282" algn="l" rtl="0">
              <a:lnSpc>
                <a:spcPct val="150000"/>
              </a:lnSpc>
              <a:spcBef>
                <a:spcPts val="0"/>
              </a:spcBef>
              <a:spcAft>
                <a:spcPts val="0"/>
              </a:spcAft>
              <a:buClr>
                <a:srgbClr val="980000"/>
              </a:buClr>
              <a:buSzPts val="1995"/>
              <a:buChar char="➢"/>
            </a:pPr>
            <a:r>
              <a:rPr lang="es" sz="1995">
                <a:solidFill>
                  <a:srgbClr val="980000"/>
                </a:solidFill>
              </a:rPr>
              <a:t>358 NNA con discapacidad en el sistema de protección de Madrid</a:t>
            </a:r>
            <a:endParaRPr sz="1995">
              <a:solidFill>
                <a:srgbClr val="980000"/>
              </a:solidFill>
            </a:endParaRPr>
          </a:p>
          <a:p>
            <a:pPr marL="457200" lvl="0" indent="-355282" algn="l" rtl="0">
              <a:lnSpc>
                <a:spcPct val="150000"/>
              </a:lnSpc>
              <a:spcBef>
                <a:spcPts val="0"/>
              </a:spcBef>
              <a:spcAft>
                <a:spcPts val="0"/>
              </a:spcAft>
              <a:buClr>
                <a:srgbClr val="980000"/>
              </a:buClr>
              <a:buSzPts val="1995"/>
              <a:buChar char="➢"/>
            </a:pPr>
            <a:r>
              <a:rPr lang="es" sz="1995">
                <a:solidFill>
                  <a:srgbClr val="980000"/>
                </a:solidFill>
              </a:rPr>
              <a:t>Acogimiento residencial: 130</a:t>
            </a:r>
            <a:endParaRPr sz="1995">
              <a:solidFill>
                <a:srgbClr val="980000"/>
              </a:solidFill>
            </a:endParaRPr>
          </a:p>
          <a:p>
            <a:pPr marL="457200" lvl="0" indent="-355282" algn="l" rtl="0">
              <a:lnSpc>
                <a:spcPct val="150000"/>
              </a:lnSpc>
              <a:spcBef>
                <a:spcPts val="0"/>
              </a:spcBef>
              <a:spcAft>
                <a:spcPts val="0"/>
              </a:spcAft>
              <a:buClr>
                <a:srgbClr val="980000"/>
              </a:buClr>
              <a:buSzPts val="1995"/>
              <a:buChar char="➢"/>
            </a:pPr>
            <a:r>
              <a:rPr lang="es" sz="1995">
                <a:solidFill>
                  <a:srgbClr val="980000"/>
                </a:solidFill>
              </a:rPr>
              <a:t>Acogimiento familiar: 228</a:t>
            </a:r>
            <a:endParaRPr sz="1995">
              <a:solidFill>
                <a:srgbClr val="980000"/>
              </a:solidFill>
            </a:endParaRPr>
          </a:p>
          <a:p>
            <a:pPr marL="457200" lvl="0" indent="-355282" algn="l" rtl="0">
              <a:lnSpc>
                <a:spcPct val="150000"/>
              </a:lnSpc>
              <a:spcBef>
                <a:spcPts val="0"/>
              </a:spcBef>
              <a:spcAft>
                <a:spcPts val="0"/>
              </a:spcAft>
              <a:buClr>
                <a:srgbClr val="980000"/>
              </a:buClr>
              <a:buSzPts val="1995"/>
              <a:buChar char="➢"/>
            </a:pPr>
            <a:r>
              <a:rPr lang="es" sz="1995">
                <a:solidFill>
                  <a:srgbClr val="980000"/>
                </a:solidFill>
              </a:rPr>
              <a:t>Acogimiento con familia alternativa: 69 menores y 17 en espera de familia.</a:t>
            </a:r>
            <a:endParaRPr sz="1995">
              <a:solidFill>
                <a:srgbClr val="980000"/>
              </a:solidFill>
            </a:endParaRPr>
          </a:p>
          <a:p>
            <a:pPr marL="457200" lvl="0" indent="-355282" algn="l" rtl="0">
              <a:lnSpc>
                <a:spcPct val="150000"/>
              </a:lnSpc>
              <a:spcBef>
                <a:spcPts val="0"/>
              </a:spcBef>
              <a:spcAft>
                <a:spcPts val="0"/>
              </a:spcAft>
              <a:buClr>
                <a:srgbClr val="980000"/>
              </a:buClr>
              <a:buSzPts val="1995"/>
              <a:buChar char="➢"/>
            </a:pPr>
            <a:r>
              <a:rPr lang="es" sz="1995">
                <a:solidFill>
                  <a:srgbClr val="980000"/>
                </a:solidFill>
              </a:rPr>
              <a:t>Discapacidad intelectual ( 64,91%)</a:t>
            </a:r>
            <a:endParaRPr sz="1995">
              <a:solidFill>
                <a:srgbClr val="980000"/>
              </a:solidFill>
            </a:endParaRPr>
          </a:p>
          <a:p>
            <a:pPr marL="457200" lvl="0" indent="-355282" algn="l" rtl="0">
              <a:lnSpc>
                <a:spcPct val="150000"/>
              </a:lnSpc>
              <a:spcBef>
                <a:spcPts val="0"/>
              </a:spcBef>
              <a:spcAft>
                <a:spcPts val="0"/>
              </a:spcAft>
              <a:buClr>
                <a:srgbClr val="980000"/>
              </a:buClr>
              <a:buSzPts val="1995"/>
              <a:buChar char="➢"/>
            </a:pPr>
            <a:r>
              <a:rPr lang="es" sz="1995">
                <a:solidFill>
                  <a:srgbClr val="980000"/>
                </a:solidFill>
              </a:rPr>
              <a:t>136 plazas ,10 centros y ocupación 95% con población estable</a:t>
            </a:r>
            <a:endParaRPr sz="1995">
              <a:solidFill>
                <a:srgbClr val="980000"/>
              </a:solidFill>
            </a:endParaRPr>
          </a:p>
          <a:p>
            <a:pPr marL="0" lvl="0" indent="0" algn="l" rtl="0">
              <a:lnSpc>
                <a:spcPct val="150000"/>
              </a:lnSpc>
              <a:spcBef>
                <a:spcPts val="0"/>
              </a:spcBef>
              <a:spcAft>
                <a:spcPts val="0"/>
              </a:spcAft>
              <a:buNone/>
            </a:pPr>
            <a:endParaRPr sz="1995">
              <a:solidFill>
                <a:srgbClr val="980000"/>
              </a:solidFill>
            </a:endParaRPr>
          </a:p>
        </p:txBody>
      </p:sp>
      <p:pic>
        <p:nvPicPr>
          <p:cNvPr id="220" name="Google Shape;220;p36"/>
          <p:cNvPicPr preferRelativeResize="0"/>
          <p:nvPr/>
        </p:nvPicPr>
        <p:blipFill>
          <a:blip r:embed="rId3">
            <a:alphaModFix/>
          </a:blip>
          <a:stretch>
            <a:fillRect/>
          </a:stretch>
        </p:blipFill>
        <p:spPr>
          <a:xfrm>
            <a:off x="7038850" y="4488650"/>
            <a:ext cx="2105150" cy="654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224"/>
        <p:cNvGrpSpPr/>
        <p:nvPr/>
      </p:nvGrpSpPr>
      <p:grpSpPr>
        <a:xfrm>
          <a:off x="0" y="0"/>
          <a:ext cx="0" cy="0"/>
          <a:chOff x="0" y="0"/>
          <a:chExt cx="0" cy="0"/>
        </a:xfrm>
      </p:grpSpPr>
      <p:sp>
        <p:nvSpPr>
          <p:cNvPr id="225" name="Google Shape;225;p37"/>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6" name="Google Shape;226;p37"/>
          <p:cNvSpPr txBox="1">
            <a:spLocks noGrp="1"/>
          </p:cNvSpPr>
          <p:nvPr>
            <p:ph type="subTitle" idx="1"/>
          </p:nvPr>
        </p:nvSpPr>
        <p:spPr>
          <a:xfrm>
            <a:off x="311700" y="1750425"/>
            <a:ext cx="8296800" cy="8796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s" sz="2295">
                <a:solidFill>
                  <a:srgbClr val="980000"/>
                </a:solidFill>
              </a:rPr>
              <a:t>… Y ALGUNOS RETOS </a:t>
            </a:r>
            <a:endParaRPr sz="2295">
              <a:solidFill>
                <a:srgbClr val="980000"/>
              </a:solidFill>
            </a:endParaRPr>
          </a:p>
          <a:p>
            <a:pPr marL="0" lvl="0" indent="0" algn="l" rtl="0">
              <a:lnSpc>
                <a:spcPct val="150000"/>
              </a:lnSpc>
              <a:spcBef>
                <a:spcPts val="0"/>
              </a:spcBef>
              <a:spcAft>
                <a:spcPts val="0"/>
              </a:spcAft>
              <a:buNone/>
            </a:pPr>
            <a:endParaRPr sz="2295">
              <a:solidFill>
                <a:srgbClr val="980000"/>
              </a:solidFill>
            </a:endParaRPr>
          </a:p>
          <a:p>
            <a:pPr marL="457200" lvl="0" indent="-374332" algn="l" rtl="0">
              <a:lnSpc>
                <a:spcPct val="150000"/>
              </a:lnSpc>
              <a:spcBef>
                <a:spcPts val="0"/>
              </a:spcBef>
              <a:spcAft>
                <a:spcPts val="0"/>
              </a:spcAft>
              <a:buClr>
                <a:srgbClr val="000000"/>
              </a:buClr>
              <a:buSzPts val="2295"/>
              <a:buAutoNum type="arabicPeriod"/>
            </a:pPr>
            <a:r>
              <a:rPr lang="es" sz="2295">
                <a:solidFill>
                  <a:srgbClr val="000000"/>
                </a:solidFill>
              </a:rPr>
              <a:t>INTERVENCIÓN FAMILIAR Y NO SEPARACIÓN</a:t>
            </a:r>
            <a:endParaRPr sz="2295">
              <a:solidFill>
                <a:srgbClr val="000000"/>
              </a:solidFill>
            </a:endParaRPr>
          </a:p>
          <a:p>
            <a:pPr marL="457200" lvl="0" indent="-374332" algn="l" rtl="0">
              <a:lnSpc>
                <a:spcPct val="150000"/>
              </a:lnSpc>
              <a:spcBef>
                <a:spcPts val="0"/>
              </a:spcBef>
              <a:spcAft>
                <a:spcPts val="0"/>
              </a:spcAft>
              <a:buClr>
                <a:srgbClr val="000000"/>
              </a:buClr>
              <a:buSzPts val="2295"/>
              <a:buAutoNum type="arabicPeriod"/>
            </a:pPr>
            <a:r>
              <a:rPr lang="es" sz="2295">
                <a:solidFill>
                  <a:srgbClr val="000000"/>
                </a:solidFill>
              </a:rPr>
              <a:t>DERECHO A SER ESCUCHADOS </a:t>
            </a:r>
            <a:endParaRPr sz="2295">
              <a:solidFill>
                <a:srgbClr val="000000"/>
              </a:solidFill>
            </a:endParaRPr>
          </a:p>
          <a:p>
            <a:pPr marL="457200" lvl="0" indent="-374332" algn="l" rtl="0">
              <a:lnSpc>
                <a:spcPct val="150000"/>
              </a:lnSpc>
              <a:spcBef>
                <a:spcPts val="0"/>
              </a:spcBef>
              <a:spcAft>
                <a:spcPts val="0"/>
              </a:spcAft>
              <a:buClr>
                <a:srgbClr val="000000"/>
              </a:buClr>
              <a:buSzPts val="2295"/>
              <a:buAutoNum type="arabicPeriod"/>
            </a:pPr>
            <a:r>
              <a:rPr lang="es" sz="2295">
                <a:solidFill>
                  <a:srgbClr val="000000"/>
                </a:solidFill>
              </a:rPr>
              <a:t>REVISAR CRITERIOS Y SITUACIONES:GUARDAS</a:t>
            </a:r>
            <a:endParaRPr sz="2295">
              <a:solidFill>
                <a:srgbClr val="000000"/>
              </a:solidFill>
            </a:endParaRPr>
          </a:p>
          <a:p>
            <a:pPr marL="457200" lvl="0" indent="-374332" algn="l" rtl="0">
              <a:lnSpc>
                <a:spcPct val="150000"/>
              </a:lnSpc>
              <a:spcBef>
                <a:spcPts val="0"/>
              </a:spcBef>
              <a:spcAft>
                <a:spcPts val="0"/>
              </a:spcAft>
              <a:buClr>
                <a:srgbClr val="000000"/>
              </a:buClr>
              <a:buSzPts val="2295"/>
              <a:buAutoNum type="arabicPeriod"/>
            </a:pPr>
            <a:r>
              <a:rPr lang="es" sz="2295">
                <a:solidFill>
                  <a:srgbClr val="000000"/>
                </a:solidFill>
              </a:rPr>
              <a:t>ACOGIMIENTO RESIDENCIAL Y FAMILIAR</a:t>
            </a:r>
            <a:endParaRPr sz="2295">
              <a:solidFill>
                <a:srgbClr val="000000"/>
              </a:solidFill>
            </a:endParaRPr>
          </a:p>
          <a:p>
            <a:pPr marL="457200" lvl="0" indent="-374332" algn="l" rtl="0">
              <a:lnSpc>
                <a:spcPct val="150000"/>
              </a:lnSpc>
              <a:spcBef>
                <a:spcPts val="0"/>
              </a:spcBef>
              <a:spcAft>
                <a:spcPts val="0"/>
              </a:spcAft>
              <a:buClr>
                <a:srgbClr val="000000"/>
              </a:buClr>
              <a:buSzPts val="2295"/>
              <a:buAutoNum type="arabicPeriod"/>
            </a:pPr>
            <a:r>
              <a:rPr lang="es" sz="2295">
                <a:solidFill>
                  <a:srgbClr val="000000"/>
                </a:solidFill>
              </a:rPr>
              <a:t>EMANCIPACIÓN Y TRANSICIÓN A LA VIDA ADULTA </a:t>
            </a:r>
            <a:endParaRPr sz="2295">
              <a:solidFill>
                <a:srgbClr val="000000"/>
              </a:solidFill>
            </a:endParaRPr>
          </a:p>
        </p:txBody>
      </p:sp>
      <p:pic>
        <p:nvPicPr>
          <p:cNvPr id="227" name="Google Shape;227;p37"/>
          <p:cNvPicPr preferRelativeResize="0"/>
          <p:nvPr/>
        </p:nvPicPr>
        <p:blipFill>
          <a:blip r:embed="rId3">
            <a:alphaModFix/>
          </a:blip>
          <a:stretch>
            <a:fillRect/>
          </a:stretch>
        </p:blipFill>
        <p:spPr>
          <a:xfrm>
            <a:off x="7038850" y="4488650"/>
            <a:ext cx="2105150" cy="654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231"/>
        <p:cNvGrpSpPr/>
        <p:nvPr/>
      </p:nvGrpSpPr>
      <p:grpSpPr>
        <a:xfrm>
          <a:off x="0" y="0"/>
          <a:ext cx="0" cy="0"/>
          <a:chOff x="0" y="0"/>
          <a:chExt cx="0" cy="0"/>
        </a:xfrm>
      </p:grpSpPr>
      <p:sp>
        <p:nvSpPr>
          <p:cNvPr id="232" name="Google Shape;232;p38"/>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3" name="Google Shape;233;p38"/>
          <p:cNvSpPr txBox="1">
            <a:spLocks noGrp="1"/>
          </p:cNvSpPr>
          <p:nvPr>
            <p:ph type="subTitle" idx="1"/>
          </p:nvPr>
        </p:nvSpPr>
        <p:spPr>
          <a:xfrm flipH="1">
            <a:off x="311700" y="4050250"/>
            <a:ext cx="6520200" cy="10932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s" sz="2295">
                <a:solidFill>
                  <a:srgbClr val="980000"/>
                </a:solidFill>
              </a:rPr>
              <a:t>GRACIAS </a:t>
            </a:r>
            <a:endParaRPr sz="2295">
              <a:solidFill>
                <a:srgbClr val="980000"/>
              </a:solidFill>
            </a:endParaRPr>
          </a:p>
          <a:p>
            <a:pPr marL="0" lvl="0" indent="0" algn="l" rtl="0">
              <a:lnSpc>
                <a:spcPct val="150000"/>
              </a:lnSpc>
              <a:spcBef>
                <a:spcPts val="0"/>
              </a:spcBef>
              <a:spcAft>
                <a:spcPts val="0"/>
              </a:spcAft>
              <a:buNone/>
            </a:pPr>
            <a:r>
              <a:rPr lang="es" sz="2295">
                <a:solidFill>
                  <a:srgbClr val="980000"/>
                </a:solidFill>
              </a:rPr>
              <a:t>sgrp@madrid.org</a:t>
            </a:r>
            <a:endParaRPr sz="2295">
              <a:solidFill>
                <a:srgbClr val="980000"/>
              </a:solidFill>
            </a:endParaRPr>
          </a:p>
        </p:txBody>
      </p:sp>
      <p:pic>
        <p:nvPicPr>
          <p:cNvPr id="234" name="Google Shape;234;p38"/>
          <p:cNvPicPr preferRelativeResize="0"/>
          <p:nvPr/>
        </p:nvPicPr>
        <p:blipFill>
          <a:blip r:embed="rId3">
            <a:alphaModFix/>
          </a:blip>
          <a:stretch>
            <a:fillRect/>
          </a:stretch>
        </p:blipFill>
        <p:spPr>
          <a:xfrm>
            <a:off x="7038850" y="4488650"/>
            <a:ext cx="2105150" cy="654850"/>
          </a:xfrm>
          <a:prstGeom prst="rect">
            <a:avLst/>
          </a:prstGeom>
          <a:noFill/>
          <a:ln>
            <a:noFill/>
          </a:ln>
        </p:spPr>
      </p:pic>
      <p:pic>
        <p:nvPicPr>
          <p:cNvPr id="235" name="Google Shape;235;p38"/>
          <p:cNvPicPr preferRelativeResize="0"/>
          <p:nvPr/>
        </p:nvPicPr>
        <p:blipFill>
          <a:blip r:embed="rId4">
            <a:alphaModFix/>
          </a:blip>
          <a:stretch>
            <a:fillRect/>
          </a:stretch>
        </p:blipFill>
        <p:spPr>
          <a:xfrm>
            <a:off x="39950" y="0"/>
            <a:ext cx="5173451" cy="3405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sz="1600"/>
          </a:p>
          <a:p>
            <a:pPr marL="0" lvl="0" indent="0" algn="ctr" rtl="0">
              <a:spcBef>
                <a:spcPts val="0"/>
              </a:spcBef>
              <a:spcAft>
                <a:spcPts val="0"/>
              </a:spcAft>
              <a:buNone/>
            </a:pPr>
            <a:endParaRPr sz="1600"/>
          </a:p>
          <a:p>
            <a:pPr marL="0" lvl="0" indent="0" algn="ctr" rtl="0">
              <a:spcBef>
                <a:spcPts val="0"/>
              </a:spcBef>
              <a:spcAft>
                <a:spcPts val="0"/>
              </a:spcAft>
              <a:buNone/>
            </a:pPr>
            <a:endParaRPr sz="1600"/>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71" name="Google Shape;71;p15"/>
          <p:cNvSpPr txBox="1">
            <a:spLocks noGrp="1"/>
          </p:cNvSpPr>
          <p:nvPr>
            <p:ph type="subTitle" idx="1"/>
          </p:nvPr>
        </p:nvSpPr>
        <p:spPr>
          <a:xfrm>
            <a:off x="311700" y="300450"/>
            <a:ext cx="8520600" cy="4689600"/>
          </a:xfrm>
          <a:prstGeom prst="rect">
            <a:avLst/>
          </a:prstGeom>
        </p:spPr>
        <p:txBody>
          <a:bodyPr spcFirstLastPara="1" wrap="square" lIns="91425" tIns="91425" rIns="91425" bIns="91425" anchor="ctr" anchorCtr="0">
            <a:normAutofit fontScale="70000" lnSpcReduction="20000"/>
          </a:bodyPr>
          <a:lstStyle/>
          <a:p>
            <a:pPr marL="0" lvl="0" indent="0" algn="ctr" rtl="0">
              <a:lnSpc>
                <a:spcPct val="115000"/>
              </a:lnSpc>
              <a:spcBef>
                <a:spcPts val="0"/>
              </a:spcBef>
              <a:spcAft>
                <a:spcPts val="0"/>
              </a:spcAft>
              <a:buSzPct val="28995"/>
              <a:buNone/>
            </a:pPr>
            <a:r>
              <a:rPr lang="es" sz="2940" b="1">
                <a:solidFill>
                  <a:srgbClr val="980000"/>
                </a:solidFill>
              </a:rPr>
              <a:t>SISTEMA DE PROTECCIÓN DE MENORES</a:t>
            </a:r>
            <a:endParaRPr sz="2940" b="1">
              <a:solidFill>
                <a:srgbClr val="980000"/>
              </a:solidFill>
            </a:endParaRPr>
          </a:p>
          <a:p>
            <a:pPr marL="0" lvl="0" indent="0" algn="ctr" rtl="0">
              <a:lnSpc>
                <a:spcPct val="115000"/>
              </a:lnSpc>
              <a:spcBef>
                <a:spcPts val="0"/>
              </a:spcBef>
              <a:spcAft>
                <a:spcPts val="0"/>
              </a:spcAft>
              <a:buSzPct val="28995"/>
              <a:buNone/>
            </a:pPr>
            <a:endParaRPr sz="2940" b="1">
              <a:solidFill>
                <a:srgbClr val="980000"/>
              </a:solidFill>
            </a:endParaRPr>
          </a:p>
          <a:p>
            <a:pPr marL="457200" lvl="0" indent="-330612" algn="just" rtl="0">
              <a:lnSpc>
                <a:spcPct val="115000"/>
              </a:lnSpc>
              <a:spcBef>
                <a:spcPts val="0"/>
              </a:spcBef>
              <a:spcAft>
                <a:spcPts val="0"/>
              </a:spcAft>
              <a:buClr>
                <a:srgbClr val="980000"/>
              </a:buClr>
              <a:buSzPct val="100000"/>
              <a:buChar char="●"/>
            </a:pPr>
            <a:r>
              <a:rPr lang="es" sz="2295">
                <a:solidFill>
                  <a:srgbClr val="000000"/>
                </a:solidFill>
              </a:rPr>
              <a:t>Conjunto de </a:t>
            </a:r>
            <a:r>
              <a:rPr lang="es" sz="2295" b="1">
                <a:solidFill>
                  <a:srgbClr val="000000"/>
                </a:solidFill>
              </a:rPr>
              <a:t>NORMAS y ACTUACIONES PROFESIONALES</a:t>
            </a:r>
            <a:r>
              <a:rPr lang="es" sz="2295">
                <a:solidFill>
                  <a:srgbClr val="000000"/>
                </a:solidFill>
              </a:rPr>
              <a:t> que tienden a hacer efectivos los derechos de los NNA  que no pueden defenderse ni cuidarse al ser menores de edad.</a:t>
            </a:r>
            <a:endParaRPr sz="2295">
              <a:solidFill>
                <a:srgbClr val="000000"/>
              </a:solidFill>
            </a:endParaRPr>
          </a:p>
          <a:p>
            <a:pPr marL="457200" lvl="0" indent="0" algn="just" rtl="0">
              <a:lnSpc>
                <a:spcPct val="115000"/>
              </a:lnSpc>
              <a:spcBef>
                <a:spcPts val="0"/>
              </a:spcBef>
              <a:spcAft>
                <a:spcPts val="0"/>
              </a:spcAft>
              <a:buNone/>
            </a:pPr>
            <a:endParaRPr sz="2295">
              <a:solidFill>
                <a:srgbClr val="000000"/>
              </a:solidFill>
            </a:endParaRPr>
          </a:p>
          <a:p>
            <a:pPr marL="457200" lvl="0" indent="-330612" algn="just" rtl="0">
              <a:lnSpc>
                <a:spcPct val="115000"/>
              </a:lnSpc>
              <a:spcBef>
                <a:spcPts val="0"/>
              </a:spcBef>
              <a:spcAft>
                <a:spcPts val="0"/>
              </a:spcAft>
              <a:buClr>
                <a:srgbClr val="980000"/>
              </a:buClr>
              <a:buSzPct val="100000"/>
              <a:buChar char="●"/>
            </a:pPr>
            <a:r>
              <a:rPr lang="es" sz="2295" b="1">
                <a:solidFill>
                  <a:srgbClr val="000000"/>
                </a:solidFill>
              </a:rPr>
              <a:t>SISTEMA GRADUAL E INTEGRAL (art 12 LOPJM)</a:t>
            </a:r>
            <a:endParaRPr sz="2295" b="1">
              <a:solidFill>
                <a:srgbClr val="000000"/>
              </a:solidFill>
            </a:endParaRPr>
          </a:p>
          <a:p>
            <a:pPr marL="457200" lvl="0" indent="0" algn="just" rtl="0">
              <a:lnSpc>
                <a:spcPct val="115000"/>
              </a:lnSpc>
              <a:spcBef>
                <a:spcPts val="0"/>
              </a:spcBef>
              <a:spcAft>
                <a:spcPts val="0"/>
              </a:spcAft>
              <a:buNone/>
            </a:pPr>
            <a:endParaRPr sz="2295">
              <a:solidFill>
                <a:srgbClr val="980000"/>
              </a:solidFill>
            </a:endParaRPr>
          </a:p>
          <a:p>
            <a:pPr marL="457200" lvl="0" indent="0" algn="just" rtl="0">
              <a:lnSpc>
                <a:spcPct val="115000"/>
              </a:lnSpc>
              <a:spcBef>
                <a:spcPts val="0"/>
              </a:spcBef>
              <a:spcAft>
                <a:spcPts val="0"/>
              </a:spcAft>
              <a:buNone/>
            </a:pPr>
            <a:r>
              <a:rPr lang="es" sz="2295">
                <a:solidFill>
                  <a:srgbClr val="000000"/>
                </a:solidFill>
              </a:rPr>
              <a:t>La protección de menores por los poderes públicos se realizará mediante:</a:t>
            </a:r>
            <a:endParaRPr sz="2295">
              <a:solidFill>
                <a:srgbClr val="000000"/>
              </a:solidFill>
            </a:endParaRPr>
          </a:p>
          <a:p>
            <a:pPr marL="457200" lvl="0" indent="0" algn="just" rtl="0">
              <a:lnSpc>
                <a:spcPct val="115000"/>
              </a:lnSpc>
              <a:spcBef>
                <a:spcPts val="0"/>
              </a:spcBef>
              <a:spcAft>
                <a:spcPts val="0"/>
              </a:spcAft>
              <a:buNone/>
            </a:pPr>
            <a:endParaRPr sz="2295">
              <a:solidFill>
                <a:srgbClr val="000000"/>
              </a:solidFill>
            </a:endParaRPr>
          </a:p>
          <a:p>
            <a:pPr marL="914400" lvl="0" indent="-330612" algn="just" rtl="0">
              <a:lnSpc>
                <a:spcPct val="115000"/>
              </a:lnSpc>
              <a:spcBef>
                <a:spcPts val="0"/>
              </a:spcBef>
              <a:spcAft>
                <a:spcPts val="0"/>
              </a:spcAft>
              <a:buClr>
                <a:srgbClr val="000000"/>
              </a:buClr>
              <a:buSzPct val="100000"/>
              <a:buChar char="➢"/>
            </a:pPr>
            <a:r>
              <a:rPr lang="es" sz="2295">
                <a:solidFill>
                  <a:srgbClr val="000000"/>
                </a:solidFill>
              </a:rPr>
              <a:t>la prevención, detección y reparación de situaciones de riesgo, con el establecimiento de los servicios y recursos adecuados para tal fin.</a:t>
            </a:r>
            <a:endParaRPr sz="2295">
              <a:solidFill>
                <a:srgbClr val="000000"/>
              </a:solidFill>
            </a:endParaRPr>
          </a:p>
          <a:p>
            <a:pPr marL="914400" lvl="0" indent="-330612" algn="just" rtl="0">
              <a:lnSpc>
                <a:spcPct val="115000"/>
              </a:lnSpc>
              <a:spcBef>
                <a:spcPts val="0"/>
              </a:spcBef>
              <a:spcAft>
                <a:spcPts val="0"/>
              </a:spcAft>
              <a:buClr>
                <a:srgbClr val="000000"/>
              </a:buClr>
              <a:buSzPct val="100000"/>
              <a:buChar char="➢"/>
            </a:pPr>
            <a:r>
              <a:rPr lang="es" sz="2295">
                <a:solidFill>
                  <a:srgbClr val="000000"/>
                </a:solidFill>
              </a:rPr>
              <a:t>el ejercicio de la guarda </a:t>
            </a:r>
            <a:endParaRPr sz="2295">
              <a:solidFill>
                <a:srgbClr val="000000"/>
              </a:solidFill>
            </a:endParaRPr>
          </a:p>
          <a:p>
            <a:pPr marL="914400" lvl="0" indent="-330612" algn="just" rtl="0">
              <a:lnSpc>
                <a:spcPct val="115000"/>
              </a:lnSpc>
              <a:spcBef>
                <a:spcPts val="0"/>
              </a:spcBef>
              <a:spcAft>
                <a:spcPts val="0"/>
              </a:spcAft>
              <a:buClr>
                <a:srgbClr val="000000"/>
              </a:buClr>
              <a:buSzPct val="100000"/>
              <a:buChar char="➢"/>
            </a:pPr>
            <a:r>
              <a:rPr lang="es" sz="2295">
                <a:solidFill>
                  <a:srgbClr val="000000"/>
                </a:solidFill>
              </a:rPr>
              <a:t>en casos de declaración del desamparo, la asunción de la tutela por ministerio de la ley.</a:t>
            </a:r>
            <a:endParaRPr sz="2295">
              <a:solidFill>
                <a:srgbClr val="000000"/>
              </a:solidFill>
            </a:endParaRPr>
          </a:p>
          <a:p>
            <a:pPr marL="457200" lvl="0" indent="0" algn="just" rtl="0">
              <a:lnSpc>
                <a:spcPct val="115000"/>
              </a:lnSpc>
              <a:spcBef>
                <a:spcPts val="0"/>
              </a:spcBef>
              <a:spcAft>
                <a:spcPts val="0"/>
              </a:spcAft>
              <a:buNone/>
            </a:pPr>
            <a:endParaRPr sz="2295">
              <a:solidFill>
                <a:srgbClr val="000000"/>
              </a:solidFill>
            </a:endParaRPr>
          </a:p>
        </p:txBody>
      </p:sp>
      <p:pic>
        <p:nvPicPr>
          <p:cNvPr id="72" name="Google Shape;72;p15"/>
          <p:cNvPicPr preferRelativeResize="0"/>
          <p:nvPr/>
        </p:nvPicPr>
        <p:blipFill>
          <a:blip r:embed="rId3">
            <a:alphaModFix/>
          </a:blip>
          <a:stretch>
            <a:fillRect/>
          </a:stretch>
        </p:blipFill>
        <p:spPr>
          <a:xfrm>
            <a:off x="7038850" y="4488650"/>
            <a:ext cx="2105150" cy="654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sz="1600"/>
          </a:p>
          <a:p>
            <a:pPr marL="0" lvl="0" indent="0" algn="ctr" rtl="0">
              <a:spcBef>
                <a:spcPts val="0"/>
              </a:spcBef>
              <a:spcAft>
                <a:spcPts val="0"/>
              </a:spcAft>
              <a:buNone/>
            </a:pPr>
            <a:endParaRPr sz="1600"/>
          </a:p>
          <a:p>
            <a:pPr marL="0" lvl="0" indent="0" algn="ctr" rtl="0">
              <a:spcBef>
                <a:spcPts val="0"/>
              </a:spcBef>
              <a:spcAft>
                <a:spcPts val="0"/>
              </a:spcAft>
              <a:buNone/>
            </a:pPr>
            <a:endParaRPr sz="1600"/>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78" name="Google Shape;78;p16"/>
          <p:cNvSpPr txBox="1">
            <a:spLocks noGrp="1"/>
          </p:cNvSpPr>
          <p:nvPr>
            <p:ph type="subTitle" idx="1"/>
          </p:nvPr>
        </p:nvSpPr>
        <p:spPr>
          <a:xfrm>
            <a:off x="311700" y="0"/>
            <a:ext cx="8361900" cy="491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990"/>
              <a:buFont typeface="Arial"/>
              <a:buNone/>
            </a:pPr>
            <a:r>
              <a:rPr lang="es" sz="2240" b="1" dirty="0">
                <a:solidFill>
                  <a:srgbClr val="980000"/>
                </a:solidFill>
              </a:rPr>
              <a:t>NORMATIVA  INTERNACIONAL</a:t>
            </a:r>
            <a:endParaRPr sz="2240" b="1" dirty="0">
              <a:solidFill>
                <a:srgbClr val="980000"/>
              </a:solidFill>
            </a:endParaRPr>
          </a:p>
          <a:p>
            <a:pPr marL="0" lvl="0" indent="0" algn="ctr" rtl="0">
              <a:spcBef>
                <a:spcPts val="0"/>
              </a:spcBef>
              <a:spcAft>
                <a:spcPts val="0"/>
              </a:spcAft>
              <a:buClr>
                <a:srgbClr val="000000"/>
              </a:buClr>
              <a:buSzPts val="990"/>
              <a:buFont typeface="Arial"/>
              <a:buNone/>
            </a:pPr>
            <a:endParaRPr sz="1440" dirty="0">
              <a:solidFill>
                <a:srgbClr val="980000"/>
              </a:solidFill>
              <a:latin typeface="Merriweather"/>
              <a:ea typeface="Merriweather"/>
              <a:cs typeface="Merriweather"/>
              <a:sym typeface="Merriweather"/>
            </a:endParaRPr>
          </a:p>
          <a:p>
            <a:pPr marL="457200" lvl="0" indent="-323850" algn="just" rtl="0">
              <a:lnSpc>
                <a:spcPct val="150000"/>
              </a:lnSpc>
              <a:spcBef>
                <a:spcPts val="0"/>
              </a:spcBef>
              <a:spcAft>
                <a:spcPts val="0"/>
              </a:spcAft>
              <a:buClr>
                <a:srgbClr val="000000"/>
              </a:buClr>
              <a:buSzPts val="1500"/>
              <a:buFont typeface="Merriweather"/>
              <a:buChar char="●"/>
            </a:pPr>
            <a:r>
              <a:rPr lang="es" sz="1200" b="1" dirty="0">
                <a:solidFill>
                  <a:srgbClr val="000000"/>
                </a:solidFill>
              </a:rPr>
              <a:t>Convención de los Derechos del Niño de la ONU (20 de noviembre de 1989).</a:t>
            </a:r>
            <a:endParaRPr sz="1200" b="1" dirty="0">
              <a:solidFill>
                <a:srgbClr val="000000"/>
              </a:solidFill>
            </a:endParaRPr>
          </a:p>
          <a:p>
            <a:pPr marL="457200" lvl="0" indent="-323850" algn="just" rtl="0">
              <a:lnSpc>
                <a:spcPct val="115000"/>
              </a:lnSpc>
              <a:spcBef>
                <a:spcPts val="0"/>
              </a:spcBef>
              <a:spcAft>
                <a:spcPts val="0"/>
              </a:spcAft>
              <a:buClr>
                <a:srgbClr val="000000"/>
              </a:buClr>
              <a:buSzPts val="1500"/>
              <a:buFont typeface="Roboto"/>
              <a:buChar char="●"/>
            </a:pPr>
            <a:r>
              <a:rPr lang="es" sz="1200" b="1" dirty="0">
                <a:solidFill>
                  <a:srgbClr val="000000"/>
                </a:solidFill>
              </a:rPr>
              <a:t>Convención de los Derechos de las personas con discapacidad de la ONU (13 de diciembre de 2006).</a:t>
            </a:r>
            <a:endParaRPr sz="1200" b="1" dirty="0">
              <a:solidFill>
                <a:srgbClr val="000000"/>
              </a:solidFill>
            </a:endParaRPr>
          </a:p>
          <a:p>
            <a:pPr marL="457200" lvl="0" indent="-323850" algn="just" rtl="0">
              <a:lnSpc>
                <a:spcPct val="115000"/>
              </a:lnSpc>
              <a:spcBef>
                <a:spcPts val="0"/>
              </a:spcBef>
              <a:spcAft>
                <a:spcPts val="0"/>
              </a:spcAft>
              <a:buClr>
                <a:srgbClr val="000000"/>
              </a:buClr>
              <a:buSzPts val="1500"/>
              <a:buFont typeface="Roboto"/>
              <a:buChar char="●"/>
            </a:pPr>
            <a:r>
              <a:rPr lang="es" sz="1200" b="1" dirty="0">
                <a:solidFill>
                  <a:srgbClr val="000000"/>
                </a:solidFill>
              </a:rPr>
              <a:t>Convenio relativo a la protección del niño y a la cooperación en materia de adopción internacional impulsado por la Conferencia de la Haya  (29 de mayo de 1993).</a:t>
            </a:r>
            <a:endParaRPr sz="1200" b="1" dirty="0">
              <a:solidFill>
                <a:srgbClr val="000000"/>
              </a:solidFill>
            </a:endParaRPr>
          </a:p>
          <a:p>
            <a:pPr marL="457200" lvl="0" indent="-323850" algn="just" rtl="0">
              <a:lnSpc>
                <a:spcPct val="115000"/>
              </a:lnSpc>
              <a:spcBef>
                <a:spcPts val="0"/>
              </a:spcBef>
              <a:spcAft>
                <a:spcPts val="0"/>
              </a:spcAft>
              <a:buClr>
                <a:srgbClr val="000000"/>
              </a:buClr>
              <a:buSzPts val="1500"/>
              <a:buFont typeface="Roboto"/>
              <a:buChar char="●"/>
            </a:pPr>
            <a:r>
              <a:rPr lang="es" sz="1200" b="1" dirty="0">
                <a:solidFill>
                  <a:srgbClr val="000000"/>
                </a:solidFill>
              </a:rPr>
              <a:t>Convenios del Consejo de Europa:</a:t>
            </a:r>
            <a:endParaRPr sz="1200" b="1" dirty="0">
              <a:solidFill>
                <a:srgbClr val="000000"/>
              </a:solidFill>
            </a:endParaRPr>
          </a:p>
          <a:p>
            <a:pPr marL="457200" lvl="0" indent="0" algn="just" rtl="0">
              <a:lnSpc>
                <a:spcPct val="115000"/>
              </a:lnSpc>
              <a:spcBef>
                <a:spcPts val="0"/>
              </a:spcBef>
              <a:spcAft>
                <a:spcPts val="0"/>
              </a:spcAft>
              <a:buNone/>
            </a:pPr>
            <a:endParaRPr sz="1200" b="1" dirty="0">
              <a:solidFill>
                <a:srgbClr val="000000"/>
              </a:solidFill>
            </a:endParaRPr>
          </a:p>
          <a:p>
            <a:pPr marL="457200" lvl="0" indent="-323850" algn="just" rtl="0">
              <a:lnSpc>
                <a:spcPct val="100000"/>
              </a:lnSpc>
              <a:spcBef>
                <a:spcPts val="0"/>
              </a:spcBef>
              <a:spcAft>
                <a:spcPts val="0"/>
              </a:spcAft>
              <a:buClr>
                <a:srgbClr val="000000"/>
              </a:buClr>
              <a:buSzPts val="1500"/>
              <a:buChar char="-"/>
            </a:pPr>
            <a:r>
              <a:rPr lang="es" sz="1200" b="1" dirty="0">
                <a:solidFill>
                  <a:srgbClr val="000000"/>
                </a:solidFill>
              </a:rPr>
              <a:t>Convenio sobre adopción de menores (Estrasburgo, Noviembre 2008).</a:t>
            </a:r>
            <a:endParaRPr sz="1200" b="1" dirty="0">
              <a:solidFill>
                <a:srgbClr val="000000"/>
              </a:solidFill>
            </a:endParaRPr>
          </a:p>
          <a:p>
            <a:pPr marL="457200" lvl="0" indent="-323850" algn="just" rtl="0">
              <a:lnSpc>
                <a:spcPct val="100000"/>
              </a:lnSpc>
              <a:spcBef>
                <a:spcPts val="0"/>
              </a:spcBef>
              <a:spcAft>
                <a:spcPts val="0"/>
              </a:spcAft>
              <a:buClr>
                <a:srgbClr val="000000"/>
              </a:buClr>
              <a:buSzPts val="1500"/>
              <a:buChar char="-"/>
            </a:pPr>
            <a:r>
              <a:rPr lang="es" sz="1200" b="1" dirty="0">
                <a:solidFill>
                  <a:srgbClr val="000000"/>
                </a:solidFill>
              </a:rPr>
              <a:t>Convenio sobre la protección de los niños contra la explotación y el abuso sexual (Lanzarote, Octubre de 2007).</a:t>
            </a:r>
            <a:endParaRPr sz="1200" b="1" dirty="0">
              <a:solidFill>
                <a:srgbClr val="000000"/>
              </a:solidFill>
            </a:endParaRPr>
          </a:p>
          <a:p>
            <a:pPr marL="457200" lvl="0" indent="0" algn="just" rtl="0">
              <a:lnSpc>
                <a:spcPct val="100000"/>
              </a:lnSpc>
              <a:spcBef>
                <a:spcPts val="0"/>
              </a:spcBef>
              <a:spcAft>
                <a:spcPts val="0"/>
              </a:spcAft>
              <a:buNone/>
            </a:pPr>
            <a:endParaRPr sz="1200" b="1" dirty="0">
              <a:solidFill>
                <a:srgbClr val="000000"/>
              </a:solidFill>
            </a:endParaRPr>
          </a:p>
          <a:p>
            <a:pPr marL="457200" lvl="0" indent="-323850" algn="just" rtl="0">
              <a:lnSpc>
                <a:spcPct val="100000"/>
              </a:lnSpc>
              <a:spcBef>
                <a:spcPts val="0"/>
              </a:spcBef>
              <a:spcAft>
                <a:spcPts val="0"/>
              </a:spcAft>
              <a:buClr>
                <a:srgbClr val="000000"/>
              </a:buClr>
              <a:buSzPts val="1500"/>
              <a:buFont typeface="Roboto"/>
              <a:buChar char="●"/>
            </a:pPr>
            <a:r>
              <a:rPr lang="es" sz="1200" b="1" dirty="0">
                <a:solidFill>
                  <a:srgbClr val="000000"/>
                </a:solidFill>
              </a:rPr>
              <a:t>Convenio europeo sobre el Ejercicio de los Derechos de los niños (Estrasburgo, enero 1996).</a:t>
            </a:r>
            <a:endParaRPr sz="1200" b="1" dirty="0">
              <a:solidFill>
                <a:srgbClr val="000000"/>
              </a:solidFill>
            </a:endParaRPr>
          </a:p>
          <a:p>
            <a:pPr marL="457200" lvl="0" indent="0" algn="just" rtl="0">
              <a:lnSpc>
                <a:spcPct val="100000"/>
              </a:lnSpc>
              <a:spcBef>
                <a:spcPts val="0"/>
              </a:spcBef>
              <a:spcAft>
                <a:spcPts val="0"/>
              </a:spcAft>
              <a:buNone/>
            </a:pPr>
            <a:endParaRPr sz="1200" b="1" dirty="0">
              <a:solidFill>
                <a:srgbClr val="000000"/>
              </a:solidFill>
            </a:endParaRPr>
          </a:p>
          <a:p>
            <a:pPr marL="457200" lvl="0" indent="-323850" algn="just" rtl="0">
              <a:lnSpc>
                <a:spcPct val="150000"/>
              </a:lnSpc>
              <a:spcBef>
                <a:spcPts val="0"/>
              </a:spcBef>
              <a:spcAft>
                <a:spcPts val="0"/>
              </a:spcAft>
              <a:buClr>
                <a:srgbClr val="000000"/>
              </a:buClr>
              <a:buSzPts val="1500"/>
              <a:buFont typeface="Roboto"/>
              <a:buChar char="●"/>
            </a:pPr>
            <a:r>
              <a:rPr lang="es" sz="1200" b="1" dirty="0">
                <a:solidFill>
                  <a:srgbClr val="000000"/>
                </a:solidFill>
              </a:rPr>
              <a:t>Directrices Naciones Unidas sobre las modalidades alternativas de cuidado de los niños</a:t>
            </a:r>
            <a:endParaRPr sz="1200" b="1" dirty="0">
              <a:solidFill>
                <a:srgbClr val="000000"/>
              </a:solidFill>
            </a:endParaRPr>
          </a:p>
          <a:p>
            <a:pPr marL="457200" lvl="0" indent="-323850" algn="just" rtl="0">
              <a:lnSpc>
                <a:spcPct val="150000"/>
              </a:lnSpc>
              <a:spcBef>
                <a:spcPts val="0"/>
              </a:spcBef>
              <a:spcAft>
                <a:spcPts val="0"/>
              </a:spcAft>
              <a:buClr>
                <a:srgbClr val="000000"/>
              </a:buClr>
              <a:buSzPts val="1500"/>
              <a:buFont typeface="Roboto"/>
              <a:buChar char="●"/>
            </a:pPr>
            <a:r>
              <a:rPr lang="es" sz="1200" b="1" dirty="0">
                <a:solidFill>
                  <a:srgbClr val="000000"/>
                </a:solidFill>
              </a:rPr>
              <a:t>OBSERVACIONES DEL COMITÉ DE DERECHOS DEL NIÑO </a:t>
            </a:r>
            <a:endParaRPr sz="1200" b="1" dirty="0">
              <a:solidFill>
                <a:srgbClr val="000000"/>
              </a:solidFill>
            </a:endParaRPr>
          </a:p>
          <a:p>
            <a:pPr marL="0" lvl="0" indent="0" algn="just" rtl="0">
              <a:lnSpc>
                <a:spcPct val="115000"/>
              </a:lnSpc>
              <a:spcBef>
                <a:spcPts val="0"/>
              </a:spcBef>
              <a:spcAft>
                <a:spcPts val="0"/>
              </a:spcAft>
              <a:buSzPts val="852"/>
              <a:buNone/>
            </a:pPr>
            <a:endParaRPr sz="1500" b="1" dirty="0">
              <a:solidFill>
                <a:srgbClr val="980000"/>
              </a:solidFill>
            </a:endParaRPr>
          </a:p>
        </p:txBody>
      </p:sp>
      <p:pic>
        <p:nvPicPr>
          <p:cNvPr id="79" name="Google Shape;79;p16"/>
          <p:cNvPicPr preferRelativeResize="0"/>
          <p:nvPr/>
        </p:nvPicPr>
        <p:blipFill>
          <a:blip r:embed="rId3">
            <a:alphaModFix/>
          </a:blip>
          <a:stretch>
            <a:fillRect/>
          </a:stretch>
        </p:blipFill>
        <p:spPr>
          <a:xfrm>
            <a:off x="7038850" y="4488650"/>
            <a:ext cx="2105150" cy="654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sz="1600"/>
          </a:p>
          <a:p>
            <a:pPr marL="0" lvl="0" indent="0" algn="ctr" rtl="0">
              <a:spcBef>
                <a:spcPts val="0"/>
              </a:spcBef>
              <a:spcAft>
                <a:spcPts val="0"/>
              </a:spcAft>
              <a:buNone/>
            </a:pPr>
            <a:endParaRPr sz="1600"/>
          </a:p>
          <a:p>
            <a:pPr marL="0" lvl="0" indent="0" algn="ctr" rtl="0">
              <a:spcBef>
                <a:spcPts val="0"/>
              </a:spcBef>
              <a:spcAft>
                <a:spcPts val="0"/>
              </a:spcAft>
              <a:buNone/>
            </a:pPr>
            <a:endParaRPr sz="1600"/>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85" name="Google Shape;85;p17"/>
          <p:cNvSpPr txBox="1">
            <a:spLocks noGrp="1"/>
          </p:cNvSpPr>
          <p:nvPr>
            <p:ph type="subTitle" idx="1"/>
          </p:nvPr>
        </p:nvSpPr>
        <p:spPr>
          <a:xfrm>
            <a:off x="311700" y="195950"/>
            <a:ext cx="8074500" cy="46374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852"/>
              <a:buNone/>
            </a:pPr>
            <a:r>
              <a:rPr lang="es" sz="2295" b="1">
                <a:solidFill>
                  <a:srgbClr val="980000"/>
                </a:solidFill>
              </a:rPr>
              <a:t>NORMATIVA ESTATAL </a:t>
            </a:r>
            <a:endParaRPr sz="2295" b="1">
              <a:solidFill>
                <a:srgbClr val="980000"/>
              </a:solidFill>
            </a:endParaRPr>
          </a:p>
          <a:p>
            <a:pPr marL="0" lvl="0" indent="0" algn="ctr" rtl="0">
              <a:lnSpc>
                <a:spcPct val="115000"/>
              </a:lnSpc>
              <a:spcBef>
                <a:spcPts val="0"/>
              </a:spcBef>
              <a:spcAft>
                <a:spcPts val="0"/>
              </a:spcAft>
              <a:buSzPts val="852"/>
              <a:buNone/>
            </a:pPr>
            <a:endParaRPr sz="2295" b="1">
              <a:solidFill>
                <a:srgbClr val="980000"/>
              </a:solidFill>
            </a:endParaRPr>
          </a:p>
          <a:p>
            <a:pPr marL="457200" lvl="0" indent="-323850" algn="just" rtl="0">
              <a:lnSpc>
                <a:spcPct val="200000"/>
              </a:lnSpc>
              <a:spcBef>
                <a:spcPts val="0"/>
              </a:spcBef>
              <a:spcAft>
                <a:spcPts val="0"/>
              </a:spcAft>
              <a:buClr>
                <a:srgbClr val="000000"/>
              </a:buClr>
              <a:buSzPts val="1500"/>
              <a:buFont typeface="Roboto"/>
              <a:buChar char="●"/>
            </a:pPr>
            <a:r>
              <a:rPr lang="es" sz="1500" b="1">
                <a:solidFill>
                  <a:srgbClr val="000000"/>
                </a:solidFill>
              </a:rPr>
              <a:t>CE. Art 39., 148.1.20 (asistencia social).</a:t>
            </a:r>
            <a:endParaRPr sz="1500" b="1">
              <a:solidFill>
                <a:srgbClr val="000000"/>
              </a:solidFill>
            </a:endParaRPr>
          </a:p>
          <a:p>
            <a:pPr marL="457200" lvl="0" indent="-323850" algn="just" rtl="0">
              <a:lnSpc>
                <a:spcPct val="200000"/>
              </a:lnSpc>
              <a:spcBef>
                <a:spcPts val="0"/>
              </a:spcBef>
              <a:spcAft>
                <a:spcPts val="0"/>
              </a:spcAft>
              <a:buClr>
                <a:srgbClr val="000000"/>
              </a:buClr>
              <a:buSzPts val="1500"/>
              <a:buFont typeface="Roboto"/>
              <a:buChar char="●"/>
            </a:pPr>
            <a:r>
              <a:rPr lang="es" sz="1500" b="1">
                <a:solidFill>
                  <a:srgbClr val="000000"/>
                </a:solidFill>
              </a:rPr>
              <a:t>172 -180 Código Civil.</a:t>
            </a:r>
            <a:endParaRPr sz="1500" b="1">
              <a:solidFill>
                <a:srgbClr val="000000"/>
              </a:solidFill>
            </a:endParaRPr>
          </a:p>
          <a:p>
            <a:pPr marL="457200" lvl="0" indent="-323850" algn="just" rtl="0">
              <a:lnSpc>
                <a:spcPct val="200000"/>
              </a:lnSpc>
              <a:spcBef>
                <a:spcPts val="0"/>
              </a:spcBef>
              <a:spcAft>
                <a:spcPts val="0"/>
              </a:spcAft>
              <a:buClr>
                <a:srgbClr val="000000"/>
              </a:buClr>
              <a:buSzPts val="1500"/>
              <a:buFont typeface="Roboto"/>
              <a:buChar char="●"/>
            </a:pPr>
            <a:r>
              <a:rPr lang="es" sz="1500" b="1">
                <a:solidFill>
                  <a:srgbClr val="000000"/>
                </a:solidFill>
              </a:rPr>
              <a:t>Ley 1/1996, de Protección Jurídica del Menor.</a:t>
            </a:r>
            <a:endParaRPr sz="1500" b="1">
              <a:solidFill>
                <a:srgbClr val="000000"/>
              </a:solidFill>
            </a:endParaRPr>
          </a:p>
          <a:p>
            <a:pPr marL="457200" lvl="0" indent="-323850" algn="just" rtl="0">
              <a:lnSpc>
                <a:spcPct val="115000"/>
              </a:lnSpc>
              <a:spcBef>
                <a:spcPts val="0"/>
              </a:spcBef>
              <a:spcAft>
                <a:spcPts val="0"/>
              </a:spcAft>
              <a:buClr>
                <a:srgbClr val="000000"/>
              </a:buClr>
              <a:buSzPts val="1500"/>
              <a:buFont typeface="Roboto"/>
              <a:buChar char="●"/>
            </a:pPr>
            <a:r>
              <a:rPr lang="es" sz="1500" b="1">
                <a:solidFill>
                  <a:srgbClr val="000000"/>
                </a:solidFill>
              </a:rPr>
              <a:t>LO 8/2015, de 22 de julio, de Modificación del Sistema de protección a la Infancia y adolescencia. </a:t>
            </a:r>
            <a:endParaRPr sz="1500" b="1">
              <a:solidFill>
                <a:srgbClr val="000000"/>
              </a:solidFill>
            </a:endParaRPr>
          </a:p>
          <a:p>
            <a:pPr marL="457200" lvl="0" indent="0" algn="just" rtl="0">
              <a:lnSpc>
                <a:spcPct val="115000"/>
              </a:lnSpc>
              <a:spcBef>
                <a:spcPts val="0"/>
              </a:spcBef>
              <a:spcAft>
                <a:spcPts val="0"/>
              </a:spcAft>
              <a:buNone/>
            </a:pPr>
            <a:endParaRPr sz="1500" b="1">
              <a:solidFill>
                <a:srgbClr val="000000"/>
              </a:solidFill>
            </a:endParaRPr>
          </a:p>
          <a:p>
            <a:pPr marL="457200" lvl="0" indent="-323850" algn="just" rtl="0">
              <a:lnSpc>
                <a:spcPct val="115000"/>
              </a:lnSpc>
              <a:spcBef>
                <a:spcPts val="0"/>
              </a:spcBef>
              <a:spcAft>
                <a:spcPts val="0"/>
              </a:spcAft>
              <a:buClr>
                <a:srgbClr val="000000"/>
              </a:buClr>
              <a:buSzPts val="1500"/>
              <a:buFont typeface="Roboto"/>
              <a:buChar char="●"/>
            </a:pPr>
            <a:r>
              <a:rPr lang="es" sz="1500" b="1">
                <a:solidFill>
                  <a:srgbClr val="000000"/>
                </a:solidFill>
              </a:rPr>
              <a:t>Ley 26/2015, de 28 de julio, de Modificación del sistema de protección a la infancia y adolescencia.</a:t>
            </a:r>
            <a:endParaRPr sz="1500" b="1">
              <a:solidFill>
                <a:srgbClr val="000000"/>
              </a:solidFill>
            </a:endParaRPr>
          </a:p>
          <a:p>
            <a:pPr marL="457200" lvl="0" indent="0" algn="just" rtl="0">
              <a:lnSpc>
                <a:spcPct val="115000"/>
              </a:lnSpc>
              <a:spcBef>
                <a:spcPts val="0"/>
              </a:spcBef>
              <a:spcAft>
                <a:spcPts val="0"/>
              </a:spcAft>
              <a:buNone/>
            </a:pPr>
            <a:endParaRPr sz="1500" b="1">
              <a:solidFill>
                <a:srgbClr val="000000"/>
              </a:solidFill>
            </a:endParaRPr>
          </a:p>
          <a:p>
            <a:pPr marL="457200" lvl="0" indent="-323850" algn="just" rtl="0">
              <a:lnSpc>
                <a:spcPct val="115000"/>
              </a:lnSpc>
              <a:spcBef>
                <a:spcPts val="0"/>
              </a:spcBef>
              <a:spcAft>
                <a:spcPts val="0"/>
              </a:spcAft>
              <a:buClr>
                <a:srgbClr val="000000"/>
              </a:buClr>
              <a:buSzPts val="1500"/>
              <a:buFont typeface="Roboto"/>
              <a:buChar char="●"/>
            </a:pPr>
            <a:r>
              <a:rPr lang="es" sz="1500" b="1">
                <a:solidFill>
                  <a:srgbClr val="000000"/>
                </a:solidFill>
              </a:rPr>
              <a:t>LO 8/2021, de 4 de junio, de protección integral a la Infancia y la adolescencia frente a la violencia </a:t>
            </a:r>
            <a:endParaRPr sz="1500" b="1">
              <a:solidFill>
                <a:srgbClr val="000000"/>
              </a:solidFill>
            </a:endParaRPr>
          </a:p>
          <a:p>
            <a:pPr marL="0" lvl="0" indent="0" algn="ctr" rtl="0">
              <a:lnSpc>
                <a:spcPct val="115000"/>
              </a:lnSpc>
              <a:spcBef>
                <a:spcPts val="0"/>
              </a:spcBef>
              <a:spcAft>
                <a:spcPts val="0"/>
              </a:spcAft>
              <a:buSzPts val="852"/>
              <a:buNone/>
            </a:pPr>
            <a:endParaRPr sz="2295" b="1">
              <a:solidFill>
                <a:srgbClr val="980000"/>
              </a:solidFill>
            </a:endParaRPr>
          </a:p>
        </p:txBody>
      </p:sp>
      <p:pic>
        <p:nvPicPr>
          <p:cNvPr id="86" name="Google Shape;86;p17"/>
          <p:cNvPicPr preferRelativeResize="0"/>
          <p:nvPr/>
        </p:nvPicPr>
        <p:blipFill>
          <a:blip r:embed="rId3">
            <a:alphaModFix/>
          </a:blip>
          <a:stretch>
            <a:fillRect/>
          </a:stretch>
        </p:blipFill>
        <p:spPr>
          <a:xfrm>
            <a:off x="7038850" y="4488650"/>
            <a:ext cx="2105150" cy="654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90"/>
        <p:cNvGrpSpPr/>
        <p:nvPr/>
      </p:nvGrpSpPr>
      <p:grpSpPr>
        <a:xfrm>
          <a:off x="0" y="0"/>
          <a:ext cx="0" cy="0"/>
          <a:chOff x="0" y="0"/>
          <a:chExt cx="0" cy="0"/>
        </a:xfrm>
      </p:grpSpPr>
      <p:sp>
        <p:nvSpPr>
          <p:cNvPr id="91" name="Google Shape;91;p18"/>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2" name="Google Shape;92;p18"/>
          <p:cNvSpPr txBox="1">
            <a:spLocks noGrp="1"/>
          </p:cNvSpPr>
          <p:nvPr>
            <p:ph type="subTitle" idx="1"/>
          </p:nvPr>
        </p:nvSpPr>
        <p:spPr>
          <a:xfrm>
            <a:off x="311700" y="1750425"/>
            <a:ext cx="6520200" cy="8796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s" sz="2200" b="1">
                <a:solidFill>
                  <a:srgbClr val="980000"/>
                </a:solidFill>
              </a:rPr>
              <a:t>MEDIDAS  DE PROTECCIÓN A  LA INFANCIA:  </a:t>
            </a:r>
            <a:endParaRPr sz="2200" b="1">
              <a:solidFill>
                <a:srgbClr val="980000"/>
              </a:solidFill>
            </a:endParaRPr>
          </a:p>
          <a:p>
            <a:pPr marL="0" lvl="0" indent="0" algn="l" rtl="0">
              <a:lnSpc>
                <a:spcPct val="150000"/>
              </a:lnSpc>
              <a:spcBef>
                <a:spcPts val="0"/>
              </a:spcBef>
              <a:spcAft>
                <a:spcPts val="0"/>
              </a:spcAft>
              <a:buNone/>
            </a:pPr>
            <a:r>
              <a:rPr lang="es" sz="2200" b="1">
                <a:solidFill>
                  <a:srgbClr val="980000"/>
                </a:solidFill>
              </a:rPr>
              <a:t>TUTELA Y GUARDA</a:t>
            </a:r>
            <a:endParaRPr sz="2295" b="1">
              <a:solidFill>
                <a:srgbClr val="980000"/>
              </a:solidFill>
            </a:endParaRPr>
          </a:p>
        </p:txBody>
      </p:sp>
      <p:pic>
        <p:nvPicPr>
          <p:cNvPr id="93" name="Google Shape;93;p18"/>
          <p:cNvPicPr preferRelativeResize="0"/>
          <p:nvPr/>
        </p:nvPicPr>
        <p:blipFill>
          <a:blip r:embed="rId3">
            <a:alphaModFix/>
          </a:blip>
          <a:stretch>
            <a:fillRect/>
          </a:stretch>
        </p:blipFill>
        <p:spPr>
          <a:xfrm>
            <a:off x="7038850" y="4488650"/>
            <a:ext cx="2105150" cy="654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97"/>
        <p:cNvGrpSpPr/>
        <p:nvPr/>
      </p:nvGrpSpPr>
      <p:grpSpPr>
        <a:xfrm>
          <a:off x="0" y="0"/>
          <a:ext cx="0" cy="0"/>
          <a:chOff x="0" y="0"/>
          <a:chExt cx="0" cy="0"/>
        </a:xfrm>
      </p:grpSpPr>
      <p:sp>
        <p:nvSpPr>
          <p:cNvPr id="98" name="Google Shape;98;p19"/>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sz="1600"/>
          </a:p>
          <a:p>
            <a:pPr marL="0" lvl="0" indent="0" algn="ctr" rtl="0">
              <a:spcBef>
                <a:spcPts val="0"/>
              </a:spcBef>
              <a:spcAft>
                <a:spcPts val="0"/>
              </a:spcAft>
              <a:buNone/>
            </a:pPr>
            <a:endParaRPr sz="1600"/>
          </a:p>
          <a:p>
            <a:pPr marL="0" lvl="0" indent="0" algn="ctr" rtl="0">
              <a:spcBef>
                <a:spcPts val="0"/>
              </a:spcBef>
              <a:spcAft>
                <a:spcPts val="0"/>
              </a:spcAft>
              <a:buNone/>
            </a:pPr>
            <a:endParaRPr sz="1600"/>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99" name="Google Shape;99;p19"/>
          <p:cNvSpPr txBox="1">
            <a:spLocks noGrp="1"/>
          </p:cNvSpPr>
          <p:nvPr>
            <p:ph type="subTitle" idx="1"/>
          </p:nvPr>
        </p:nvSpPr>
        <p:spPr>
          <a:xfrm>
            <a:off x="311700" y="0"/>
            <a:ext cx="8714700" cy="47940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852"/>
              <a:buNone/>
            </a:pPr>
            <a:endParaRPr sz="2295" b="1">
              <a:solidFill>
                <a:srgbClr val="980000"/>
              </a:solidFill>
            </a:endParaRPr>
          </a:p>
          <a:p>
            <a:pPr marL="0" lvl="0" indent="0" algn="ctr" rtl="0">
              <a:lnSpc>
                <a:spcPct val="115000"/>
              </a:lnSpc>
              <a:spcBef>
                <a:spcPts val="0"/>
              </a:spcBef>
              <a:spcAft>
                <a:spcPts val="0"/>
              </a:spcAft>
              <a:buSzPts val="852"/>
              <a:buNone/>
            </a:pPr>
            <a:endParaRPr sz="2495">
              <a:solidFill>
                <a:srgbClr val="980000"/>
              </a:solidFill>
            </a:endParaRPr>
          </a:p>
          <a:p>
            <a:pPr marL="0" lvl="0" indent="0" algn="ctr" rtl="0">
              <a:lnSpc>
                <a:spcPct val="115000"/>
              </a:lnSpc>
              <a:spcBef>
                <a:spcPts val="0"/>
              </a:spcBef>
              <a:spcAft>
                <a:spcPts val="0"/>
              </a:spcAft>
              <a:buSzPts val="852"/>
              <a:buNone/>
            </a:pPr>
            <a:endParaRPr sz="2495">
              <a:solidFill>
                <a:srgbClr val="980000"/>
              </a:solidFill>
            </a:endParaRPr>
          </a:p>
          <a:p>
            <a:pPr marL="0" lvl="0" indent="0" algn="ctr" rtl="0">
              <a:lnSpc>
                <a:spcPct val="115000"/>
              </a:lnSpc>
              <a:spcBef>
                <a:spcPts val="0"/>
              </a:spcBef>
              <a:spcAft>
                <a:spcPts val="0"/>
              </a:spcAft>
              <a:buSzPts val="852"/>
              <a:buNone/>
            </a:pPr>
            <a:endParaRPr sz="2495">
              <a:solidFill>
                <a:srgbClr val="980000"/>
              </a:solidFill>
            </a:endParaRPr>
          </a:p>
          <a:p>
            <a:pPr marL="0" lvl="0" indent="0" algn="ctr" rtl="0">
              <a:lnSpc>
                <a:spcPct val="115000"/>
              </a:lnSpc>
              <a:spcBef>
                <a:spcPts val="0"/>
              </a:spcBef>
              <a:spcAft>
                <a:spcPts val="0"/>
              </a:spcAft>
              <a:buSzPts val="852"/>
              <a:buNone/>
            </a:pPr>
            <a:endParaRPr sz="2495">
              <a:solidFill>
                <a:srgbClr val="980000"/>
              </a:solidFill>
            </a:endParaRPr>
          </a:p>
          <a:p>
            <a:pPr marL="0" lvl="0" indent="0" algn="ctr" rtl="0">
              <a:lnSpc>
                <a:spcPct val="115000"/>
              </a:lnSpc>
              <a:spcBef>
                <a:spcPts val="0"/>
              </a:spcBef>
              <a:spcAft>
                <a:spcPts val="0"/>
              </a:spcAft>
              <a:buSzPts val="852"/>
              <a:buNone/>
            </a:pPr>
            <a:r>
              <a:rPr lang="es" sz="2495" b="1">
                <a:solidFill>
                  <a:srgbClr val="980000"/>
                </a:solidFill>
              </a:rPr>
              <a:t>TUTELA (172.1 CC)</a:t>
            </a:r>
            <a:endParaRPr sz="2495" b="1">
              <a:solidFill>
                <a:srgbClr val="980000"/>
              </a:solidFill>
            </a:endParaRPr>
          </a:p>
          <a:p>
            <a:pPr marL="0" lvl="0" indent="0" algn="just" rtl="0">
              <a:lnSpc>
                <a:spcPct val="115000"/>
              </a:lnSpc>
              <a:spcBef>
                <a:spcPts val="0"/>
              </a:spcBef>
              <a:spcAft>
                <a:spcPts val="0"/>
              </a:spcAft>
              <a:buNone/>
            </a:pPr>
            <a:r>
              <a:rPr lang="es" sz="1800">
                <a:solidFill>
                  <a:srgbClr val="000000"/>
                </a:solidFill>
              </a:rPr>
              <a:t>Cuando la Entidad Pública a la que, en su respectivo territorio, esté encomendada la protección de los menores constate que un menor se encuentra en situación de </a:t>
            </a:r>
            <a:r>
              <a:rPr lang="es" sz="1800" b="1">
                <a:solidFill>
                  <a:srgbClr val="000000"/>
                </a:solidFill>
              </a:rPr>
              <a:t>desamparo,</a:t>
            </a:r>
            <a:r>
              <a:rPr lang="es" sz="1800">
                <a:solidFill>
                  <a:srgbClr val="000000"/>
                </a:solidFill>
              </a:rPr>
              <a:t> tiene </a:t>
            </a:r>
            <a:r>
              <a:rPr lang="es" sz="1800" b="1">
                <a:solidFill>
                  <a:srgbClr val="000000"/>
                </a:solidFill>
              </a:rPr>
              <a:t>por ministerio de la ley la </a:t>
            </a:r>
            <a:r>
              <a:rPr lang="es" sz="1800" b="1" u="sng">
                <a:solidFill>
                  <a:srgbClr val="000000"/>
                </a:solidFill>
              </a:rPr>
              <a:t>TUTELA</a:t>
            </a:r>
            <a:r>
              <a:rPr lang="es" sz="1800" b="1">
                <a:solidFill>
                  <a:srgbClr val="000000"/>
                </a:solidFill>
              </a:rPr>
              <a:t> del mismo</a:t>
            </a:r>
            <a:r>
              <a:rPr lang="es" sz="1800">
                <a:solidFill>
                  <a:srgbClr val="002060"/>
                </a:solidFill>
              </a:rPr>
              <a:t> </a:t>
            </a:r>
            <a:r>
              <a:rPr lang="es" sz="1800">
                <a:solidFill>
                  <a:srgbClr val="000000"/>
                </a:solidFill>
              </a:rPr>
              <a:t>y deberá adoptar las medidas de protección necesarias para su guarda, poniéndolo en </a:t>
            </a:r>
            <a:r>
              <a:rPr lang="es" sz="1800" b="1">
                <a:solidFill>
                  <a:srgbClr val="000000"/>
                </a:solidFill>
              </a:rPr>
              <a:t>conocimiento del Ministerio Fiscal </a:t>
            </a:r>
            <a:r>
              <a:rPr lang="es" sz="1800">
                <a:solidFill>
                  <a:srgbClr val="000000"/>
                </a:solidFill>
              </a:rPr>
              <a:t>y, en su caso del juez que acordó la tutela ordinaria.</a:t>
            </a:r>
            <a:endParaRPr sz="1800">
              <a:solidFill>
                <a:srgbClr val="000000"/>
              </a:solidFill>
            </a:endParaRPr>
          </a:p>
          <a:p>
            <a:pPr marL="0" lvl="0" indent="0" algn="just" rtl="0">
              <a:lnSpc>
                <a:spcPct val="115000"/>
              </a:lnSpc>
              <a:spcBef>
                <a:spcPts val="0"/>
              </a:spcBef>
              <a:spcAft>
                <a:spcPts val="0"/>
              </a:spcAft>
              <a:buNone/>
            </a:pPr>
            <a:endParaRPr sz="1800">
              <a:solidFill>
                <a:srgbClr val="000000"/>
              </a:solidFill>
            </a:endParaRPr>
          </a:p>
          <a:p>
            <a:pPr marL="914400" lvl="0" indent="-342900" algn="just" rtl="0">
              <a:lnSpc>
                <a:spcPct val="115000"/>
              </a:lnSpc>
              <a:spcBef>
                <a:spcPts val="500"/>
              </a:spcBef>
              <a:spcAft>
                <a:spcPts val="0"/>
              </a:spcAft>
              <a:buClr>
                <a:srgbClr val="000000"/>
              </a:buClr>
              <a:buSzPts val="1800"/>
              <a:buChar char="➢"/>
            </a:pPr>
            <a:r>
              <a:rPr lang="es" sz="1800" b="1">
                <a:solidFill>
                  <a:srgbClr val="000000"/>
                </a:solidFill>
              </a:rPr>
              <a:t>DESAMPARO:incumplimiento/imposible/inadecuado</a:t>
            </a:r>
            <a:r>
              <a:rPr lang="es" sz="1800">
                <a:solidFill>
                  <a:srgbClr val="002060"/>
                </a:solidFill>
              </a:rPr>
              <a:t> </a:t>
            </a:r>
            <a:r>
              <a:rPr lang="es" sz="1800">
                <a:solidFill>
                  <a:srgbClr val="000000"/>
                </a:solidFill>
              </a:rPr>
              <a:t>ejercicio de los deberes de protección</a:t>
            </a:r>
            <a:r>
              <a:rPr lang="es" sz="1800">
                <a:solidFill>
                  <a:srgbClr val="002060"/>
                </a:solidFill>
              </a:rPr>
              <a:t> </a:t>
            </a:r>
            <a:r>
              <a:rPr lang="es" sz="1800">
                <a:solidFill>
                  <a:srgbClr val="000000"/>
                </a:solidFill>
              </a:rPr>
              <a:t>,quedando privados de la necesaria asistencia moral o material .</a:t>
            </a:r>
            <a:endParaRPr sz="1800">
              <a:solidFill>
                <a:srgbClr val="000000"/>
              </a:solidFill>
            </a:endParaRPr>
          </a:p>
          <a:p>
            <a:pPr marL="914400" lvl="0" indent="-342900" algn="just" rtl="0">
              <a:spcBef>
                <a:spcPts val="0"/>
              </a:spcBef>
              <a:spcAft>
                <a:spcPts val="0"/>
              </a:spcAft>
              <a:buClr>
                <a:srgbClr val="000000"/>
              </a:buClr>
              <a:buSzPts val="1800"/>
              <a:buChar char="➢"/>
            </a:pPr>
            <a:r>
              <a:rPr lang="es" sz="1800" b="1">
                <a:solidFill>
                  <a:srgbClr val="000000"/>
                </a:solidFill>
              </a:rPr>
              <a:t>Suspensión de la patria potestad</a:t>
            </a:r>
            <a:r>
              <a:rPr lang="es" sz="1800">
                <a:solidFill>
                  <a:srgbClr val="002060"/>
                </a:solidFill>
              </a:rPr>
              <a:t> </a:t>
            </a:r>
            <a:r>
              <a:rPr lang="es" sz="1800">
                <a:solidFill>
                  <a:srgbClr val="000000"/>
                </a:solidFill>
              </a:rPr>
              <a:t>o de la tutela ordinaria,</a:t>
            </a:r>
            <a:endParaRPr sz="1800">
              <a:solidFill>
                <a:srgbClr val="000000"/>
              </a:solidFill>
            </a:endParaRPr>
          </a:p>
          <a:p>
            <a:pPr marL="0" lvl="0" indent="0" algn="just" rtl="0">
              <a:lnSpc>
                <a:spcPct val="115000"/>
              </a:lnSpc>
              <a:spcBef>
                <a:spcPts val="1000"/>
              </a:spcBef>
              <a:spcAft>
                <a:spcPts val="0"/>
              </a:spcAft>
              <a:buNone/>
            </a:pPr>
            <a:endParaRPr sz="1800" b="1">
              <a:solidFill>
                <a:srgbClr val="000000"/>
              </a:solidFill>
            </a:endParaRPr>
          </a:p>
          <a:p>
            <a:pPr marL="0" lvl="0" indent="0" algn="just" rtl="0">
              <a:lnSpc>
                <a:spcPct val="100000"/>
              </a:lnSpc>
              <a:spcBef>
                <a:spcPts val="500"/>
              </a:spcBef>
              <a:spcAft>
                <a:spcPts val="0"/>
              </a:spcAft>
              <a:buNone/>
            </a:pPr>
            <a:endParaRPr sz="1800" b="1">
              <a:solidFill>
                <a:srgbClr val="000000"/>
              </a:solidFill>
            </a:endParaRPr>
          </a:p>
          <a:p>
            <a:pPr marL="0" lvl="0" indent="0" algn="ctr" rtl="0">
              <a:lnSpc>
                <a:spcPct val="100000"/>
              </a:lnSpc>
              <a:spcBef>
                <a:spcPts val="1000"/>
              </a:spcBef>
              <a:spcAft>
                <a:spcPts val="0"/>
              </a:spcAft>
              <a:buSzPts val="852"/>
              <a:buNone/>
            </a:pPr>
            <a:endParaRPr sz="2295" b="1">
              <a:solidFill>
                <a:srgbClr val="980000"/>
              </a:solidFill>
            </a:endParaRPr>
          </a:p>
          <a:p>
            <a:pPr marL="0" lvl="0" indent="0" algn="ctr" rtl="0">
              <a:lnSpc>
                <a:spcPct val="100000"/>
              </a:lnSpc>
              <a:spcBef>
                <a:spcPts val="0"/>
              </a:spcBef>
              <a:spcAft>
                <a:spcPts val="0"/>
              </a:spcAft>
              <a:buSzPts val="852"/>
              <a:buNone/>
            </a:pPr>
            <a:endParaRPr sz="2295" b="1">
              <a:solidFill>
                <a:srgbClr val="980000"/>
              </a:solidFill>
            </a:endParaRPr>
          </a:p>
        </p:txBody>
      </p:sp>
      <p:pic>
        <p:nvPicPr>
          <p:cNvPr id="100" name="Google Shape;100;p19"/>
          <p:cNvPicPr preferRelativeResize="0"/>
          <p:nvPr/>
        </p:nvPicPr>
        <p:blipFill>
          <a:blip r:embed="rId3">
            <a:alphaModFix/>
          </a:blip>
          <a:stretch>
            <a:fillRect/>
          </a:stretch>
        </p:blipFill>
        <p:spPr>
          <a:xfrm>
            <a:off x="6921250" y="4710775"/>
            <a:ext cx="2105150" cy="432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04"/>
        <p:cNvGrpSpPr/>
        <p:nvPr/>
      </p:nvGrpSpPr>
      <p:grpSpPr>
        <a:xfrm>
          <a:off x="0" y="0"/>
          <a:ext cx="0" cy="0"/>
          <a:chOff x="0" y="0"/>
          <a:chExt cx="0" cy="0"/>
        </a:xfrm>
      </p:grpSpPr>
      <p:sp>
        <p:nvSpPr>
          <p:cNvPr id="105" name="Google Shape;105;p20"/>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sz="1600"/>
          </a:p>
          <a:p>
            <a:pPr marL="0" lvl="0" indent="0" algn="ctr" rtl="0">
              <a:spcBef>
                <a:spcPts val="0"/>
              </a:spcBef>
              <a:spcAft>
                <a:spcPts val="0"/>
              </a:spcAft>
              <a:buNone/>
            </a:pPr>
            <a:endParaRPr sz="1600"/>
          </a:p>
          <a:p>
            <a:pPr marL="0" lvl="0" indent="0" algn="ctr" rtl="0">
              <a:spcBef>
                <a:spcPts val="0"/>
              </a:spcBef>
              <a:spcAft>
                <a:spcPts val="0"/>
              </a:spcAft>
              <a:buNone/>
            </a:pPr>
            <a:endParaRPr sz="1600"/>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106" name="Google Shape;106;p20"/>
          <p:cNvSpPr txBox="1">
            <a:spLocks noGrp="1"/>
          </p:cNvSpPr>
          <p:nvPr>
            <p:ph type="subTitle" idx="1"/>
          </p:nvPr>
        </p:nvSpPr>
        <p:spPr>
          <a:xfrm>
            <a:off x="311700" y="539725"/>
            <a:ext cx="8520600" cy="43719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852"/>
              <a:buNone/>
            </a:pPr>
            <a:r>
              <a:rPr lang="es" sz="2295" b="1">
                <a:solidFill>
                  <a:srgbClr val="980000"/>
                </a:solidFill>
              </a:rPr>
              <a:t>GUARDA (172 bis CC)</a:t>
            </a:r>
            <a:endParaRPr sz="2295" b="1">
              <a:solidFill>
                <a:srgbClr val="980000"/>
              </a:solidFill>
            </a:endParaRPr>
          </a:p>
          <a:p>
            <a:pPr marL="457200" lvl="0" indent="-349250" algn="just" rtl="0">
              <a:lnSpc>
                <a:spcPct val="115000"/>
              </a:lnSpc>
              <a:spcBef>
                <a:spcPts val="0"/>
              </a:spcBef>
              <a:spcAft>
                <a:spcPts val="0"/>
              </a:spcAft>
              <a:buClr>
                <a:srgbClr val="000000"/>
              </a:buClr>
              <a:buSzPts val="1900"/>
              <a:buFont typeface="Merriweather"/>
              <a:buAutoNum type="arabicPeriod"/>
            </a:pPr>
            <a:r>
              <a:rPr lang="es" sz="1900">
                <a:solidFill>
                  <a:srgbClr val="000000"/>
                </a:solidFill>
              </a:rPr>
              <a:t>Cuando los progenitores o tutores, por </a:t>
            </a:r>
            <a:r>
              <a:rPr lang="es" sz="1900" b="1">
                <a:solidFill>
                  <a:srgbClr val="000000"/>
                </a:solidFill>
              </a:rPr>
              <a:t>circunstancias graves y transitorias</a:t>
            </a:r>
            <a:r>
              <a:rPr lang="es" sz="1900">
                <a:solidFill>
                  <a:srgbClr val="000000"/>
                </a:solidFill>
              </a:rPr>
              <a:t>, debidamente acreditadas, no puedan cuidar al menor, podrán solicitar a la Entidad Pública que esta asuma su GUARDA durante el tiempo necesario, que no podrá sobrepasar dos años como plazo máximo de cuidado temporal del menor, salvo que el interés superior aconseje excepcionalmente, la prórroga de las medidas. Transcurrido el plazo o la prórroga en su caso, el menor deberá regresar con sus progenitores o tutores o sino se dan las circunstancias adecuadas para ello, ser declarado en situación legal de desamparo.</a:t>
            </a:r>
            <a:endParaRPr sz="1900">
              <a:solidFill>
                <a:srgbClr val="000000"/>
              </a:solidFill>
            </a:endParaRPr>
          </a:p>
          <a:p>
            <a:pPr marL="0" lvl="0" indent="0" algn="just" rtl="0">
              <a:lnSpc>
                <a:spcPct val="115000"/>
              </a:lnSpc>
              <a:spcBef>
                <a:spcPts val="0"/>
              </a:spcBef>
              <a:spcAft>
                <a:spcPts val="0"/>
              </a:spcAft>
              <a:buNone/>
            </a:pPr>
            <a:endParaRPr sz="1900">
              <a:solidFill>
                <a:srgbClr val="000000"/>
              </a:solidFill>
            </a:endParaRPr>
          </a:p>
          <a:p>
            <a:pPr marL="0" lvl="0" indent="0" algn="ctr" rtl="0">
              <a:lnSpc>
                <a:spcPct val="115000"/>
              </a:lnSpc>
              <a:spcBef>
                <a:spcPts val="0"/>
              </a:spcBef>
              <a:spcAft>
                <a:spcPts val="0"/>
              </a:spcAft>
              <a:buSzPts val="852"/>
              <a:buNone/>
            </a:pPr>
            <a:endParaRPr sz="2795" b="1">
              <a:solidFill>
                <a:srgbClr val="000000"/>
              </a:solidFill>
            </a:endParaRPr>
          </a:p>
        </p:txBody>
      </p:sp>
      <p:pic>
        <p:nvPicPr>
          <p:cNvPr id="107" name="Google Shape;107;p20"/>
          <p:cNvPicPr preferRelativeResize="0"/>
          <p:nvPr/>
        </p:nvPicPr>
        <p:blipFill>
          <a:blip r:embed="rId3">
            <a:alphaModFix/>
          </a:blip>
          <a:stretch>
            <a:fillRect/>
          </a:stretch>
        </p:blipFill>
        <p:spPr>
          <a:xfrm>
            <a:off x="7038850" y="4488650"/>
            <a:ext cx="2105150" cy="654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11"/>
        <p:cNvGrpSpPr/>
        <p:nvPr/>
      </p:nvGrpSpPr>
      <p:grpSpPr>
        <a:xfrm>
          <a:off x="0" y="0"/>
          <a:ext cx="0" cy="0"/>
          <a:chOff x="0" y="0"/>
          <a:chExt cx="0" cy="0"/>
        </a:xfrm>
      </p:grpSpPr>
      <p:sp>
        <p:nvSpPr>
          <p:cNvPr id="112" name="Google Shape;112;p21"/>
          <p:cNvSpPr txBox="1">
            <a:spLocks noGrp="1"/>
          </p:cNvSpPr>
          <p:nvPr>
            <p:ph type="ctrTitle"/>
          </p:nvPr>
        </p:nvSpPr>
        <p:spPr>
          <a:xfrm>
            <a:off x="311700" y="539725"/>
            <a:ext cx="8520600" cy="10932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sz="1600"/>
          </a:p>
          <a:p>
            <a:pPr marL="0" lvl="0" indent="0" algn="ctr" rtl="0">
              <a:spcBef>
                <a:spcPts val="0"/>
              </a:spcBef>
              <a:spcAft>
                <a:spcPts val="0"/>
              </a:spcAft>
              <a:buNone/>
            </a:pPr>
            <a:endParaRPr sz="1600"/>
          </a:p>
          <a:p>
            <a:pPr marL="0" lvl="0" indent="0" algn="ctr" rtl="0">
              <a:spcBef>
                <a:spcPts val="0"/>
              </a:spcBef>
              <a:spcAft>
                <a:spcPts val="0"/>
              </a:spcAft>
              <a:buNone/>
            </a:pPr>
            <a:endParaRPr sz="1600"/>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113" name="Google Shape;113;p21"/>
          <p:cNvSpPr txBox="1">
            <a:spLocks noGrp="1"/>
          </p:cNvSpPr>
          <p:nvPr>
            <p:ph type="subTitle" idx="1"/>
          </p:nvPr>
        </p:nvSpPr>
        <p:spPr>
          <a:xfrm>
            <a:off x="311700" y="339625"/>
            <a:ext cx="8727900" cy="22773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852"/>
              <a:buNone/>
            </a:pPr>
            <a:r>
              <a:rPr lang="es" sz="2295" b="1">
                <a:solidFill>
                  <a:srgbClr val="980000"/>
                </a:solidFill>
              </a:rPr>
              <a:t>FORMAS DE EJERCICIO DE LAS MEDIDAS DE PROTECCIÓN</a:t>
            </a:r>
            <a:endParaRPr sz="2295" b="1">
              <a:solidFill>
                <a:srgbClr val="980000"/>
              </a:solidFill>
            </a:endParaRPr>
          </a:p>
          <a:p>
            <a:pPr marL="0" lvl="0" indent="0" algn="ctr" rtl="0">
              <a:lnSpc>
                <a:spcPct val="115000"/>
              </a:lnSpc>
              <a:spcBef>
                <a:spcPts val="0"/>
              </a:spcBef>
              <a:spcAft>
                <a:spcPts val="0"/>
              </a:spcAft>
              <a:buSzPts val="852"/>
              <a:buNone/>
            </a:pPr>
            <a:r>
              <a:rPr lang="es" sz="2295" b="1">
                <a:solidFill>
                  <a:srgbClr val="980000"/>
                </a:solidFill>
              </a:rPr>
              <a:t> </a:t>
            </a:r>
            <a:endParaRPr sz="2295" b="1">
              <a:solidFill>
                <a:srgbClr val="980000"/>
              </a:solidFill>
            </a:endParaRPr>
          </a:p>
          <a:p>
            <a:pPr marL="457200" lvl="0" indent="-374332" algn="ctr" rtl="0">
              <a:lnSpc>
                <a:spcPct val="115000"/>
              </a:lnSpc>
              <a:spcBef>
                <a:spcPts val="0"/>
              </a:spcBef>
              <a:spcAft>
                <a:spcPts val="0"/>
              </a:spcAft>
              <a:buClr>
                <a:srgbClr val="980000"/>
              </a:buClr>
              <a:buSzPts val="2295"/>
              <a:buChar char="●"/>
            </a:pPr>
            <a:r>
              <a:rPr lang="es" sz="2295" b="1">
                <a:solidFill>
                  <a:srgbClr val="980000"/>
                </a:solidFill>
              </a:rPr>
              <a:t>ADOPCIÓN</a:t>
            </a:r>
            <a:endParaRPr sz="2295" b="1">
              <a:solidFill>
                <a:srgbClr val="980000"/>
              </a:solidFill>
            </a:endParaRPr>
          </a:p>
          <a:p>
            <a:pPr marL="457200" lvl="0" indent="-374332" algn="ctr" rtl="0">
              <a:lnSpc>
                <a:spcPct val="115000"/>
              </a:lnSpc>
              <a:spcBef>
                <a:spcPts val="0"/>
              </a:spcBef>
              <a:spcAft>
                <a:spcPts val="0"/>
              </a:spcAft>
              <a:buClr>
                <a:srgbClr val="980000"/>
              </a:buClr>
              <a:buSzPts val="2295"/>
              <a:buChar char="●"/>
            </a:pPr>
            <a:r>
              <a:rPr lang="es" sz="2295" b="1">
                <a:solidFill>
                  <a:srgbClr val="980000"/>
                </a:solidFill>
              </a:rPr>
              <a:t>ACOGIMIENTO RESIDENCIAL </a:t>
            </a:r>
            <a:endParaRPr sz="2295" b="1">
              <a:solidFill>
                <a:srgbClr val="980000"/>
              </a:solidFill>
            </a:endParaRPr>
          </a:p>
          <a:p>
            <a:pPr marL="457200" lvl="0" indent="-374332" algn="ctr" rtl="0">
              <a:lnSpc>
                <a:spcPct val="115000"/>
              </a:lnSpc>
              <a:spcBef>
                <a:spcPts val="0"/>
              </a:spcBef>
              <a:spcAft>
                <a:spcPts val="0"/>
              </a:spcAft>
              <a:buClr>
                <a:srgbClr val="980000"/>
              </a:buClr>
              <a:buSzPts val="2295"/>
              <a:buChar char="●"/>
            </a:pPr>
            <a:r>
              <a:rPr lang="es" sz="2295" b="1">
                <a:solidFill>
                  <a:srgbClr val="980000"/>
                </a:solidFill>
              </a:rPr>
              <a:t>ACOGIMIENTO FAMILIAR</a:t>
            </a:r>
            <a:endParaRPr sz="2295" b="1">
              <a:solidFill>
                <a:srgbClr val="980000"/>
              </a:solidFill>
            </a:endParaRPr>
          </a:p>
        </p:txBody>
      </p:sp>
      <p:pic>
        <p:nvPicPr>
          <p:cNvPr id="114" name="Google Shape;114;p21"/>
          <p:cNvPicPr preferRelativeResize="0"/>
          <p:nvPr/>
        </p:nvPicPr>
        <p:blipFill>
          <a:blip r:embed="rId3">
            <a:alphaModFix/>
          </a:blip>
          <a:stretch>
            <a:fillRect/>
          </a:stretch>
        </p:blipFill>
        <p:spPr>
          <a:xfrm>
            <a:off x="7038850" y="4488650"/>
            <a:ext cx="2105150" cy="654850"/>
          </a:xfrm>
          <a:prstGeom prst="rect">
            <a:avLst/>
          </a:prstGeom>
          <a:noFill/>
          <a:ln>
            <a:noFill/>
          </a:ln>
        </p:spPr>
      </p:pic>
      <p:sp>
        <p:nvSpPr>
          <p:cNvPr id="115" name="Google Shape;115;p21"/>
          <p:cNvSpPr txBox="1"/>
          <p:nvPr/>
        </p:nvSpPr>
        <p:spPr>
          <a:xfrm>
            <a:off x="0" y="339625"/>
            <a:ext cx="9039600" cy="4578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endParaRPr sz="2400"/>
          </a:p>
          <a:p>
            <a:pPr marL="0" lvl="0" indent="0" algn="l" rtl="0">
              <a:lnSpc>
                <a:spcPct val="115000"/>
              </a:lnSpc>
              <a:spcBef>
                <a:spcPts val="800"/>
              </a:spcBef>
              <a:spcAft>
                <a:spcPts val="0"/>
              </a:spcAft>
              <a:buNone/>
            </a:pPr>
            <a:endParaRPr sz="2400"/>
          </a:p>
          <a:p>
            <a:pPr marL="0" lvl="0" indent="0" algn="l" rtl="0">
              <a:lnSpc>
                <a:spcPct val="115000"/>
              </a:lnSpc>
              <a:spcBef>
                <a:spcPts val="800"/>
              </a:spcBef>
              <a:spcAft>
                <a:spcPts val="0"/>
              </a:spcAft>
              <a:buNone/>
            </a:pPr>
            <a:endParaRPr sz="2400"/>
          </a:p>
          <a:p>
            <a:pPr marL="0" lvl="0" indent="0" algn="just" rtl="0">
              <a:lnSpc>
                <a:spcPct val="115000"/>
              </a:lnSpc>
              <a:spcBef>
                <a:spcPts val="800"/>
              </a:spcBef>
              <a:spcAft>
                <a:spcPts val="0"/>
              </a:spcAft>
              <a:buNone/>
            </a:pPr>
            <a:endParaRPr sz="2400" b="1"/>
          </a:p>
          <a:p>
            <a:pPr marL="0" lvl="0" indent="0" algn="just" rtl="0">
              <a:lnSpc>
                <a:spcPct val="115000"/>
              </a:lnSpc>
              <a:spcBef>
                <a:spcPts val="800"/>
              </a:spcBef>
              <a:spcAft>
                <a:spcPts val="0"/>
              </a:spcAft>
              <a:buNone/>
            </a:pPr>
            <a:endParaRPr sz="2400" b="1"/>
          </a:p>
          <a:p>
            <a:pPr marL="457200" lvl="0" indent="-342900" algn="just" rtl="0">
              <a:lnSpc>
                <a:spcPct val="115000"/>
              </a:lnSpc>
              <a:spcBef>
                <a:spcPts val="800"/>
              </a:spcBef>
              <a:spcAft>
                <a:spcPts val="0"/>
              </a:spcAft>
              <a:buSzPts val="1800"/>
              <a:buFont typeface="Roboto"/>
              <a:buChar char="➢"/>
            </a:pPr>
            <a:r>
              <a:rPr lang="es" sz="1800" b="1">
                <a:latin typeface="Roboto"/>
                <a:ea typeface="Roboto"/>
                <a:cs typeface="Roboto"/>
                <a:sym typeface="Roboto"/>
              </a:rPr>
              <a:t>Medidas estables frente a temporales, familiares frente a institucionales y consensuadas frente a las impuestas </a:t>
            </a:r>
            <a:r>
              <a:rPr lang="es" sz="1800">
                <a:latin typeface="Roboto"/>
                <a:ea typeface="Roboto"/>
                <a:cs typeface="Roboto"/>
                <a:sym typeface="Roboto"/>
              </a:rPr>
              <a:t>(Directrices modalidades alternativas de cuidado de los niños AG ONU 24 de febrero de 2010).</a:t>
            </a:r>
            <a:endParaRPr sz="1800">
              <a:latin typeface="Roboto"/>
              <a:ea typeface="Roboto"/>
              <a:cs typeface="Roboto"/>
              <a:sym typeface="Roboto"/>
            </a:endParaRPr>
          </a:p>
          <a:p>
            <a:pPr marL="457200" lvl="0" indent="0" algn="just" rtl="0">
              <a:lnSpc>
                <a:spcPct val="115000"/>
              </a:lnSpc>
              <a:spcBef>
                <a:spcPts val="800"/>
              </a:spcBef>
              <a:spcAft>
                <a:spcPts val="0"/>
              </a:spcAft>
              <a:buNone/>
            </a:pPr>
            <a:endParaRPr sz="1800">
              <a:latin typeface="Roboto"/>
              <a:ea typeface="Roboto"/>
              <a:cs typeface="Roboto"/>
              <a:sym typeface="Roboto"/>
            </a:endParaRPr>
          </a:p>
          <a:p>
            <a:pPr marL="457200" lvl="0" indent="-342900" algn="just" rtl="0">
              <a:lnSpc>
                <a:spcPct val="115000"/>
              </a:lnSpc>
              <a:spcBef>
                <a:spcPts val="800"/>
              </a:spcBef>
              <a:spcAft>
                <a:spcPts val="0"/>
              </a:spcAft>
              <a:buSzPts val="1800"/>
              <a:buFont typeface="Roboto"/>
              <a:buChar char="➢"/>
            </a:pPr>
            <a:r>
              <a:rPr lang="es" sz="1800" b="1">
                <a:latin typeface="Roboto"/>
                <a:ea typeface="Roboto"/>
                <a:cs typeface="Roboto"/>
                <a:sym typeface="Roboto"/>
              </a:rPr>
              <a:t>Prioridad familia de origen </a:t>
            </a:r>
            <a:r>
              <a:rPr lang="es" sz="1800">
                <a:latin typeface="Roboto"/>
                <a:ea typeface="Roboto"/>
                <a:cs typeface="Roboto"/>
                <a:sym typeface="Roboto"/>
              </a:rPr>
              <a:t>(STS 565/2009, de 31 de julio).</a:t>
            </a:r>
            <a:endParaRPr sz="18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1511</Words>
  <Application>Microsoft Office PowerPoint</Application>
  <PresentationFormat>Presentación en pantalla (16:9)</PresentationFormat>
  <Paragraphs>357</Paragraphs>
  <Slides>26</Slides>
  <Notes>26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Amatic SC</vt:lpstr>
      <vt:lpstr>Arial</vt:lpstr>
      <vt:lpstr>Source Code Pro</vt:lpstr>
      <vt:lpstr>Merriweather</vt:lpstr>
      <vt:lpstr>Roboto</vt:lpstr>
      <vt:lpstr>Beach Day</vt:lpstr>
      <vt:lpstr>     OBSERVACIÓN GENERAL 9 CDN Los derechos de los niños con discapacidad UN RETO PARA LA PROTECCIÓN A LA INFANCIA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OBSERVACIÓN GENERAL 9 CDN Los derechos de los niños con discapacidad UN RETO PARA LA PROTECCIÓN A LA INFANCIA</dc:title>
  <dc:creator>GOMEZ APARICIO, ANA CRISTINA</dc:creator>
  <cp:lastModifiedBy>GOMEZ APARICIO, ANA CRISTINA</cp:lastModifiedBy>
  <cp:revision>2</cp:revision>
  <dcterms:modified xsi:type="dcterms:W3CDTF">2022-06-16T05:54:35Z</dcterms:modified>
</cp:coreProperties>
</file>